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sldIdLst>
    <p:sldId id="258" r:id="rId2"/>
    <p:sldId id="259" r:id="rId3"/>
    <p:sldId id="260" r:id="rId4"/>
    <p:sldId id="261" r:id="rId5"/>
    <p:sldId id="262" r:id="rId6"/>
    <p:sldId id="263" r:id="rId7"/>
    <p:sldId id="34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42" r:id="rId51"/>
    <p:sldId id="307" r:id="rId52"/>
    <p:sldId id="308" r:id="rId53"/>
    <p:sldId id="309" r:id="rId54"/>
    <p:sldId id="310" r:id="rId55"/>
    <p:sldId id="344" r:id="rId56"/>
    <p:sldId id="312" r:id="rId57"/>
    <p:sldId id="313" r:id="rId58"/>
    <p:sldId id="314" r:id="rId59"/>
    <p:sldId id="315" r:id="rId60"/>
    <p:sldId id="316" r:id="rId61"/>
    <p:sldId id="317" r:id="rId62"/>
    <p:sldId id="321" r:id="rId63"/>
    <p:sldId id="322" r:id="rId64"/>
    <p:sldId id="323" r:id="rId65"/>
    <p:sldId id="324" r:id="rId66"/>
    <p:sldId id="325" r:id="rId67"/>
    <p:sldId id="326" r:id="rId68"/>
    <p:sldId id="348" r:id="rId69"/>
    <p:sldId id="349" r:id="rId70"/>
    <p:sldId id="329" r:id="rId71"/>
    <p:sldId id="330" r:id="rId72"/>
    <p:sldId id="332" r:id="rId73"/>
    <p:sldId id="333" r:id="rId74"/>
    <p:sldId id="334" r:id="rId75"/>
    <p:sldId id="335" r:id="rId76"/>
    <p:sldId id="336" r:id="rId77"/>
    <p:sldId id="338" r:id="rId78"/>
    <p:sldId id="339" r:id="rId79"/>
    <p:sldId id="340" r:id="rId80"/>
    <p:sldId id="341" r:id="rId81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E2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7" d="100"/>
          <a:sy n="77" d="100"/>
        </p:scale>
        <p:origin x="-978" y="-120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../embeddings/oleObject1.bin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20"/>
      <c:rotY val="60"/>
      <c:depthPercent val="50"/>
      <c:rAngAx val="1"/>
    </c:view3D>
    <c:floor>
      <c:thickness val="0"/>
    </c:floor>
    <c:sideWall>
      <c:thickness val="0"/>
      <c:spPr>
        <a:noFill/>
      </c:spPr>
    </c:sideWall>
    <c:backWall>
      <c:thickness val="0"/>
      <c:spPr>
        <a:noFill/>
        <a:ln>
          <a:noFill/>
        </a:ln>
      </c:spPr>
    </c:backWall>
    <c:plotArea>
      <c:layout>
        <c:manualLayout>
          <c:layoutTarget val="inner"/>
          <c:xMode val="edge"/>
          <c:yMode val="edge"/>
          <c:x val="9.3215653059314244E-2"/>
          <c:y val="0.10408680642870312"/>
          <c:w val="0.90678438398792927"/>
          <c:h val="0.5429603176926304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объем
строительно-
монтажных
работ</c:v>
                </c:pt>
                <c:pt idx="1">
                  <c:v>объем 
инвестиций 
в основной 
капитал</c:v>
                </c:pt>
                <c:pt idx="2">
                  <c:v>продукция 
сельского 
хозяйства</c:v>
                </c:pt>
                <c:pt idx="3">
                  <c:v>оборот 
розничной 
торговли</c:v>
                </c:pt>
                <c:pt idx="4">
                  <c:v>объем 
промышленного 
производства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723.26</c:v>
                </c:pt>
                <c:pt idx="1">
                  <c:v>1074.02</c:v>
                </c:pt>
                <c:pt idx="2">
                  <c:v>2665.7</c:v>
                </c:pt>
                <c:pt idx="3">
                  <c:v>3331.2</c:v>
                </c:pt>
                <c:pt idx="4">
                  <c:v>3105.2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объем
строительно-
монтажных
работ</c:v>
                </c:pt>
                <c:pt idx="1">
                  <c:v>объем 
инвестиций 
в основной 
капитал</c:v>
                </c:pt>
                <c:pt idx="2">
                  <c:v>продукция 
сельского 
хозяйства</c:v>
                </c:pt>
                <c:pt idx="3">
                  <c:v>оборот 
розничной 
торговли</c:v>
                </c:pt>
                <c:pt idx="4">
                  <c:v>объем 
промышленного 
производства</c:v>
                </c:pt>
              </c:strCache>
            </c:strRef>
          </c:cat>
          <c:val>
            <c:numRef>
              <c:f>Лист1!$C$2:$C$6</c:f>
              <c:numCache>
                <c:formatCode>0.0</c:formatCode>
                <c:ptCount val="5"/>
                <c:pt idx="0">
                  <c:v>840.29</c:v>
                </c:pt>
                <c:pt idx="1">
                  <c:v>1161.7</c:v>
                </c:pt>
                <c:pt idx="2">
                  <c:v>2796.4</c:v>
                </c:pt>
                <c:pt idx="3">
                  <c:v>3667</c:v>
                </c:pt>
                <c:pt idx="4">
                  <c:v>3122.5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объем
строительно-
монтажных
работ</c:v>
                </c:pt>
                <c:pt idx="1">
                  <c:v>объем 
инвестиций 
в основной 
капитал</c:v>
                </c:pt>
                <c:pt idx="2">
                  <c:v>продукция 
сельского 
хозяйства</c:v>
                </c:pt>
                <c:pt idx="3">
                  <c:v>оборот 
розничной 
торговли</c:v>
                </c:pt>
                <c:pt idx="4">
                  <c:v>объем 
промышленного 
производства</c:v>
                </c:pt>
              </c:strCache>
            </c: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882.3</c:v>
                </c:pt>
                <c:pt idx="1">
                  <c:v>1362.7</c:v>
                </c:pt>
                <c:pt idx="2">
                  <c:v>2797.5</c:v>
                </c:pt>
                <c:pt idx="3">
                  <c:v>3924</c:v>
                </c:pt>
                <c:pt idx="4">
                  <c:v>3167.6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7010560"/>
        <c:axId val="71385088"/>
        <c:axId val="0"/>
      </c:bar3DChart>
      <c:catAx>
        <c:axId val="7010560"/>
        <c:scaling>
          <c:orientation val="minMax"/>
        </c:scaling>
        <c:delete val="0"/>
        <c:axPos val="b"/>
        <c:minorGridlines/>
        <c:numFmt formatCode="General" sourceLinked="1"/>
        <c:majorTickMark val="out"/>
        <c:minorTickMark val="none"/>
        <c:tickLblPos val="low"/>
        <c:spPr>
          <a:ln>
            <a:noFill/>
          </a:ln>
        </c:spPr>
        <c:txPr>
          <a:bodyPr rot="-5400000" vert="horz"/>
          <a:lstStyle/>
          <a:p>
            <a:pPr>
              <a:defRPr/>
            </a:pPr>
            <a:endParaRPr lang="ru-RU"/>
          </a:p>
        </c:txPr>
        <c:crossAx val="71385088"/>
        <c:crosses val="autoZero"/>
        <c:auto val="1"/>
        <c:lblAlgn val="ctr"/>
        <c:lblOffset val="100"/>
        <c:tickMarkSkip val="2"/>
        <c:noMultiLvlLbl val="0"/>
      </c:catAx>
      <c:valAx>
        <c:axId val="71385088"/>
        <c:scaling>
          <c:logBase val="5"/>
          <c:orientation val="minMax"/>
          <c:min val="100"/>
        </c:scaling>
        <c:delete val="0"/>
        <c:axPos val="l"/>
        <c:majorGridlines/>
        <c:numFmt formatCode="0.0" sourceLinked="1"/>
        <c:majorTickMark val="out"/>
        <c:minorTickMark val="out"/>
        <c:tickLblPos val="nextTo"/>
        <c:txPr>
          <a:bodyPr rot="0" vert="horz"/>
          <a:lstStyle/>
          <a:p>
            <a:pPr>
              <a:defRPr sz="1600" b="1" i="0" baseline="0">
                <a:solidFill>
                  <a:srgbClr val="000000"/>
                </a:solidFill>
                <a:latin typeface="Arial Narrow" pitchFamily="34" charset="0"/>
              </a:defRPr>
            </a:pPr>
            <a:endParaRPr lang="ru-RU"/>
          </a:p>
        </c:txPr>
        <c:crossAx val="701056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>
            <a:noFill/>
          </a:ln>
        </c:spPr>
        <c:txPr>
          <a:bodyPr/>
          <a:lstStyle/>
          <a:p>
            <a:pPr algn="ctr" rtl="0">
              <a:defRPr lang="ru-RU" sz="1600" b="1" i="0" u="none" strike="noStrike" kern="1200" baseline="0">
                <a:solidFill>
                  <a:srgbClr val="000000"/>
                </a:solidFill>
                <a:latin typeface="Arial Narrow" pitchFamily="34" charset="0"/>
                <a:ea typeface="+mn-ea"/>
                <a:cs typeface="+mn-cs"/>
              </a:defRPr>
            </a:pPr>
            <a:endParaRPr lang="ru-RU"/>
          </a:p>
        </c:txPr>
      </c:dTable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1818998288930703E-2"/>
          <c:y val="0"/>
          <c:w val="0.87683502112138145"/>
          <c:h val="1"/>
        </c:manualLayout>
      </c:layout>
      <c:pie3DChart>
        <c:varyColors val="1"/>
        <c:ser>
          <c:idx val="0"/>
          <c:order val="0"/>
          <c:dLbls>
            <c:dLbl>
              <c:idx val="0"/>
              <c:layout>
                <c:manualLayout>
                  <c:x val="-9.4419441086461706E-2"/>
                  <c:y val="8.5187643715450567E-2"/>
                </c:manualLayout>
              </c:layout>
              <c:tx>
                <c:rich>
                  <a:bodyPr/>
                  <a:lstStyle/>
                  <a:p>
                    <a:r>
                      <a:rPr lang="en-US" sz="1600" baseline="0" dirty="0"/>
                      <a:t>266 </a:t>
                    </a:r>
                    <a:r>
                      <a:rPr lang="ru-RU" sz="1600" baseline="0" dirty="0" smtClean="0"/>
                      <a:t>,7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8.8964398864310901E-2"/>
                  <c:y val="-0.17953566800450654"/>
                </c:manualLayout>
              </c:layout>
              <c:tx>
                <c:rich>
                  <a:bodyPr/>
                  <a:lstStyle/>
                  <a:p>
                    <a:r>
                      <a:rPr lang="en-US" sz="1600" baseline="0" dirty="0" smtClean="0"/>
                      <a:t>156</a:t>
                    </a:r>
                    <a:r>
                      <a:rPr lang="ru-RU" sz="1600" baseline="0" dirty="0" smtClean="0"/>
                      <a:t>,</a:t>
                    </a:r>
                    <a:r>
                      <a:rPr lang="en-US" sz="1600" baseline="0" dirty="0" smtClean="0"/>
                      <a:t> 3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1797529296130514"/>
                  <c:y val="-0.20646574731776307"/>
                </c:manualLayout>
              </c:layout>
              <c:tx>
                <c:rich>
                  <a:bodyPr/>
                  <a:lstStyle/>
                  <a:p>
                    <a:r>
                      <a:rPr lang="en-US" sz="1600" baseline="0" dirty="0"/>
                      <a:t>67 </a:t>
                    </a:r>
                    <a:r>
                      <a:rPr lang="ru-RU" sz="1600" baseline="0" dirty="0" smtClean="0"/>
                      <a:t>,</a:t>
                    </a:r>
                    <a:r>
                      <a:rPr lang="en-US" sz="1600" baseline="0" dirty="0" smtClean="0"/>
                      <a:t>9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15075788309137705"/>
                  <c:y val="-0.30470964867449624"/>
                </c:manualLayout>
              </c:layout>
              <c:tx>
                <c:rich>
                  <a:bodyPr/>
                  <a:lstStyle/>
                  <a:p>
                    <a:r>
                      <a:rPr lang="en-US" sz="1600" baseline="0" dirty="0" smtClean="0"/>
                      <a:t>170</a:t>
                    </a:r>
                    <a:r>
                      <a:rPr lang="ru-RU" sz="1600" baseline="0" dirty="0" smtClean="0"/>
                      <a:t>,</a:t>
                    </a:r>
                    <a:r>
                      <a:rPr lang="en-US" sz="1600" baseline="0" dirty="0" smtClean="0"/>
                      <a:t> 6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.2027791618112052"/>
                  <c:y val="-0.26597893940609613"/>
                </c:manualLayout>
              </c:layout>
              <c:tx>
                <c:rich>
                  <a:bodyPr/>
                  <a:lstStyle/>
                  <a:p>
                    <a:r>
                      <a:rPr lang="en-US" sz="1600" baseline="0" dirty="0" smtClean="0"/>
                      <a:t>233</a:t>
                    </a:r>
                    <a:r>
                      <a:rPr lang="ru-RU" sz="1600" baseline="0" dirty="0" smtClean="0"/>
                      <a:t>,</a:t>
                    </a:r>
                    <a:r>
                      <a:rPr lang="en-US" sz="1600" baseline="0" dirty="0" smtClean="0"/>
                      <a:t> 2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.15672072417252497"/>
                  <c:y val="-0.21365904168399183"/>
                </c:manualLayout>
              </c:layout>
              <c:tx>
                <c:rich>
                  <a:bodyPr/>
                  <a:lstStyle/>
                  <a:p>
                    <a:r>
                      <a:rPr lang="en-US" sz="1600" baseline="0" dirty="0" smtClean="0"/>
                      <a:t>127</a:t>
                    </a:r>
                    <a:r>
                      <a:rPr lang="ru-RU" sz="1600" baseline="0" dirty="0" smtClean="0"/>
                      <a:t>,6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.10311593571550444"/>
                  <c:y val="4.5134229876096096E-2"/>
                </c:manualLayout>
              </c:layout>
              <c:tx>
                <c:rich>
                  <a:bodyPr/>
                  <a:lstStyle/>
                  <a:p>
                    <a:r>
                      <a:rPr lang="en-US" sz="1600" baseline="0" dirty="0" smtClean="0"/>
                      <a:t>230</a:t>
                    </a:r>
                    <a:r>
                      <a:rPr lang="ru-RU" sz="1600" baseline="0" dirty="0" smtClean="0"/>
                      <a:t>,</a:t>
                    </a:r>
                    <a:r>
                      <a:rPr lang="en-US" sz="1600" baseline="0" dirty="0" smtClean="0"/>
                      <a:t> 1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1147350097835281E-3"/>
                  <c:y val="2.4573358764072278E-3"/>
                </c:manualLayout>
              </c:layout>
              <c:tx>
                <c:rich>
                  <a:bodyPr/>
                  <a:lstStyle/>
                  <a:p>
                    <a:r>
                      <a:rPr lang="en-US" sz="1600" baseline="0" dirty="0" smtClean="0"/>
                      <a:t>23</a:t>
                    </a:r>
                    <a:r>
                      <a:rPr lang="ru-RU" sz="1600" baseline="0" dirty="0" smtClean="0"/>
                      <a:t>,</a:t>
                    </a:r>
                    <a:r>
                      <a:rPr lang="en-US" sz="1600" baseline="0" dirty="0" smtClean="0"/>
                      <a:t>0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4.5392836333736294E-2"/>
                  <c:y val="1.2286679382036139E-2"/>
                </c:manualLayout>
              </c:layout>
              <c:tx>
                <c:rich>
                  <a:bodyPr/>
                  <a:lstStyle/>
                  <a:p>
                    <a:r>
                      <a:rPr lang="en-US" sz="1600" baseline="0" dirty="0" smtClean="0"/>
                      <a:t>78</a:t>
                    </a:r>
                    <a:r>
                      <a:rPr lang="ru-RU" sz="1600" baseline="0" dirty="0" smtClean="0"/>
                      <a:t>,3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3.4660184996459911E-2"/>
                  <c:y val="9.8293435056289111E-3"/>
                </c:manualLayout>
              </c:layout>
              <c:tx>
                <c:rich>
                  <a:bodyPr/>
                  <a:lstStyle/>
                  <a:p>
                    <a:r>
                      <a:rPr lang="en-US" sz="1600" baseline="0" dirty="0" smtClean="0"/>
                      <a:t>7</a:t>
                    </a:r>
                    <a:r>
                      <a:rPr lang="ru-RU" sz="1600" baseline="0" dirty="0" smtClean="0"/>
                      <a:t>,</a:t>
                    </a:r>
                    <a:r>
                      <a:rPr lang="en-US" sz="1600" baseline="0" dirty="0" smtClean="0"/>
                      <a:t> 8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bg1">
                  <a:lumMod val="85000"/>
                </a:schemeClr>
              </a:solidFill>
            </c:spPr>
            <c:txPr>
              <a:bodyPr/>
              <a:lstStyle/>
              <a:p>
                <a:pPr>
                  <a:defRPr sz="1600" b="1" i="1" baseline="0"/>
                </a:pPr>
                <a:endParaRPr lang="ru-RU"/>
              </a:p>
            </c:txPr>
            <c:showLegendKey val="1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структура!$A$4:$A$13</c:f>
              <c:strCache>
                <c:ptCount val="10"/>
                <c:pt idx="0">
                  <c:v>Сельское хозяйство</c:v>
                </c:pt>
                <c:pt idx="1">
                  <c:v>Промышленность</c:v>
                </c:pt>
                <c:pt idx="2">
                  <c:v>Потребительский рынок</c:v>
                </c:pt>
                <c:pt idx="3">
                  <c:v>ЖКХ и благоустройство</c:v>
                </c:pt>
                <c:pt idx="4">
                  <c:v>Дорожное строительство</c:v>
                </c:pt>
                <c:pt idx="5">
                  <c:v>Жилье</c:v>
                </c:pt>
                <c:pt idx="6">
                  <c:v>Социальная сфера</c:v>
                </c:pt>
                <c:pt idx="7">
                  <c:v>Транспорт</c:v>
                </c:pt>
                <c:pt idx="8">
                  <c:v>Энергетика и связь</c:v>
                </c:pt>
                <c:pt idx="9">
                  <c:v>Туризм</c:v>
                </c:pt>
              </c:strCache>
            </c:strRef>
          </c:cat>
          <c:val>
            <c:numRef>
              <c:f>структура!$B$4:$B$13</c:f>
              <c:numCache>
                <c:formatCode>#,##0.0</c:formatCode>
                <c:ptCount val="10"/>
                <c:pt idx="0">
                  <c:v>266670</c:v>
                </c:pt>
                <c:pt idx="1">
                  <c:v>156321.20000000001</c:v>
                </c:pt>
                <c:pt idx="2">
                  <c:v>67934.399999999994</c:v>
                </c:pt>
                <c:pt idx="3">
                  <c:v>170643.1</c:v>
                </c:pt>
                <c:pt idx="4">
                  <c:v>233201</c:v>
                </c:pt>
                <c:pt idx="5">
                  <c:v>127589.3</c:v>
                </c:pt>
                <c:pt idx="6">
                  <c:v>230144.5</c:v>
                </c:pt>
                <c:pt idx="7">
                  <c:v>23000</c:v>
                </c:pt>
                <c:pt idx="8">
                  <c:v>78296.100000000006</c:v>
                </c:pt>
                <c:pt idx="9">
                  <c:v>7842.6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0"/>
          <c:y val="0.11418545621717667"/>
          <c:w val="0.20418825584472242"/>
          <c:h val="0.88581454378282332"/>
        </c:manualLayout>
      </c:layout>
      <c:overlay val="0"/>
      <c:spPr>
        <a:noFill/>
      </c:spPr>
      <c:txPr>
        <a:bodyPr/>
        <a:lstStyle/>
        <a:p>
          <a:pPr>
            <a:defRPr sz="1400" b="1" i="0" baseline="0">
              <a:solidFill>
                <a:schemeClr val="tx1"/>
              </a:solidFill>
              <a:latin typeface="Arial Narrow" pitchFamily="34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8178882707740236"/>
          <c:y val="0.10337003425419282"/>
          <c:w val="0.57570752975091399"/>
          <c:h val="0.8062344855198186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dLbl>
              <c:idx val="0"/>
              <c:layout>
                <c:manualLayout>
                  <c:x val="-4.8360524045300717E-2"/>
                  <c:y val="9.0114935569003685E-3"/>
                </c:manualLayout>
              </c:layout>
              <c:dLblPos val="bestFit"/>
              <c:showLegendKey val="1"/>
              <c:showVal val="1"/>
              <c:showCatName val="0"/>
              <c:showSerName val="0"/>
              <c:showPercent val="0"/>
              <c:showBubbleSize val="0"/>
              <c:separator> </c:separator>
            </c:dLbl>
            <c:dLbl>
              <c:idx val="1"/>
              <c:layout>
                <c:manualLayout>
                  <c:x val="-3.1620342645004317E-2"/>
                  <c:y val="-6.0076623712670219E-3"/>
                </c:manualLayout>
              </c:layout>
              <c:dLblPos val="bestFit"/>
              <c:showLegendKey val="1"/>
              <c:showVal val="1"/>
              <c:showCatName val="0"/>
              <c:showSerName val="0"/>
              <c:showPercent val="0"/>
              <c:showBubbleSize val="0"/>
              <c:separator> </c:separator>
            </c:dLbl>
            <c:dLbl>
              <c:idx val="2"/>
              <c:layout>
                <c:manualLayout>
                  <c:x val="0.10482312013840893"/>
                  <c:y val="-3.1896902837177686E-2"/>
                </c:manualLayout>
              </c:layout>
              <c:dLblPos val="bestFit"/>
              <c:showLegendKey val="1"/>
              <c:showVal val="1"/>
              <c:showCatName val="0"/>
              <c:showSerName val="0"/>
              <c:showPercent val="0"/>
              <c:showBubbleSize val="0"/>
              <c:separator> </c:separator>
            </c:dLbl>
            <c:dLbl>
              <c:idx val="3"/>
              <c:layout>
                <c:manualLayout>
                  <c:x val="8.1840886845893523E-2"/>
                  <c:y val="7.5095779640836399E-2"/>
                </c:manualLayout>
              </c:layout>
              <c:dLblPos val="bestFit"/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5.5800604667655355E-3"/>
                  <c:y val="4.5057467784501842E-2"/>
                </c:manualLayout>
              </c:layout>
              <c:dLblPos val="bestFit"/>
              <c:showLegendKey val="1"/>
              <c:showVal val="1"/>
              <c:showCatName val="0"/>
              <c:showSerName val="0"/>
              <c:showPercent val="0"/>
              <c:showBubbleSize val="0"/>
              <c:separator> </c:separator>
            </c:dLbl>
            <c:dLbl>
              <c:idx val="5"/>
              <c:layout>
                <c:manualLayout>
                  <c:x val="-2.6040282178238849E-2"/>
                  <c:y val="3.9049805413234925E-2"/>
                </c:manualLayout>
              </c:layout>
              <c:dLblPos val="bestFit"/>
              <c:showLegendKey val="1"/>
              <c:showVal val="1"/>
              <c:showCatName val="0"/>
              <c:showSerName val="0"/>
              <c:showPercent val="0"/>
              <c:showBubbleSize val="0"/>
              <c:separator> </c:separator>
            </c:dLbl>
            <c:numFmt formatCode="0.0%" sourceLinked="0"/>
            <c:txPr>
              <a:bodyPr/>
              <a:lstStyle/>
              <a:p>
                <a:pPr>
                  <a:defRPr sz="2000" b="1" baseline="0">
                    <a:latin typeface="Arial Narrow" pitchFamily="34" charset="0"/>
                  </a:defRPr>
                </a:pPr>
                <a:endParaRPr lang="ru-RU"/>
              </a:p>
            </c:txPr>
            <c:dLblPos val="outEnd"/>
            <c:showLegendKey val="1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</c:dLbls>
          <c:cat>
            <c:strRef>
              <c:f>Лист1!$A$2:$A$7</c:f>
              <c:strCache>
                <c:ptCount val="6"/>
                <c:pt idx="0">
                  <c:v>Лесозаготовка и обработка древесины</c:v>
                </c:pt>
                <c:pt idx="1">
                  <c:v>Производство пищевых продуктов</c:v>
                </c:pt>
                <c:pt idx="2">
                  <c:v>Производство пластмассовых изделий</c:v>
                </c:pt>
                <c:pt idx="3">
                  <c:v>Производство фармацевтической продукции</c:v>
                </c:pt>
                <c:pt idx="4">
                  <c:v>Прочие производства</c:v>
                </c:pt>
                <c:pt idx="5">
                  <c:v>распределение электроэнергии, газа и воды</c:v>
                </c:pt>
              </c:strCache>
            </c:strRef>
          </c:cat>
          <c:val>
            <c:numRef>
              <c:f>Лист1!$B$2:$B$7</c:f>
              <c:numCache>
                <c:formatCode>0.0%</c:formatCode>
                <c:ptCount val="6"/>
                <c:pt idx="0">
                  <c:v>7.6999999999999999E-2</c:v>
                </c:pt>
                <c:pt idx="1">
                  <c:v>0.47910000000000003</c:v>
                </c:pt>
                <c:pt idx="2">
                  <c:v>0.15540000000000001</c:v>
                </c:pt>
                <c:pt idx="3">
                  <c:v>0.19739999999999999</c:v>
                </c:pt>
                <c:pt idx="4">
                  <c:v>4.7239999999999997E-2</c:v>
                </c:pt>
                <c:pt idx="5">
                  <c:v>4.3999999999999997E-2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18"/>
      </c:pieChart>
    </c:plotArea>
    <c:legend>
      <c:legendPos val="r"/>
      <c:layout>
        <c:manualLayout>
          <c:xMode val="edge"/>
          <c:yMode val="edge"/>
          <c:x val="1.1160120933530936E-2"/>
          <c:y val="0.1489444390181171"/>
          <c:w val="0.41378564922685407"/>
          <c:h val="0.83916321900440438"/>
        </c:manualLayout>
      </c:layout>
      <c:overlay val="0"/>
      <c:txPr>
        <a:bodyPr/>
        <a:lstStyle/>
        <a:p>
          <a:pPr>
            <a:defRPr sz="1600" b="1" i="0" baseline="0">
              <a:latin typeface="Arial Narrow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6493119597546192"/>
          <c:y val="2.2664050380389145E-2"/>
          <c:w val="0.63506880402453803"/>
          <c:h val="0.9319085954772722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Лист1!$A$2:$A$11</c:f>
              <c:strCache>
                <c:ptCount val="10"/>
                <c:pt idx="0">
                  <c:v>ЗАО "МСЗ Сузунский" </c:v>
                </c:pt>
                <c:pt idx="1">
                  <c:v>АО "Сузунский лесхоз"</c:v>
                </c:pt>
                <c:pt idx="2">
                  <c:v>ЗАО ПФК "Обновление"</c:v>
                </c:pt>
                <c:pt idx="3">
                  <c:v>ООО "Болтовский МСК"</c:v>
                </c:pt>
                <c:pt idx="4">
                  <c:v>АО "Эффект" </c:v>
                </c:pt>
                <c:pt idx="5">
                  <c:v>СППСК "Возрождение"</c:v>
                </c:pt>
                <c:pt idx="6">
                  <c:v>ООО "Добродар" </c:v>
                </c:pt>
                <c:pt idx="7">
                  <c:v>ОАО "Сузунское РТП"</c:v>
                </c:pt>
                <c:pt idx="8">
                  <c:v>ООО "Строитель"</c:v>
                </c:pt>
                <c:pt idx="9">
                  <c:v>Прочие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19.3</c:v>
                </c:pt>
                <c:pt idx="1">
                  <c:v>25</c:v>
                </c:pt>
                <c:pt idx="2">
                  <c:v>25.6</c:v>
                </c:pt>
                <c:pt idx="3">
                  <c:v>20</c:v>
                </c:pt>
                <c:pt idx="4">
                  <c:v>32.5</c:v>
                </c:pt>
                <c:pt idx="5">
                  <c:v>2.5</c:v>
                </c:pt>
                <c:pt idx="6">
                  <c:v>2.8</c:v>
                </c:pt>
                <c:pt idx="7">
                  <c:v>1.9</c:v>
                </c:pt>
                <c:pt idx="8">
                  <c:v>2</c:v>
                </c:pt>
                <c:pt idx="9">
                  <c:v>24.4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l"/>
      <c:layout>
        <c:manualLayout>
          <c:xMode val="edge"/>
          <c:yMode val="edge"/>
          <c:x val="0"/>
          <c:y val="8.7970759012789557E-2"/>
          <c:w val="0.33578284757242571"/>
          <c:h val="0.86673967652807637"/>
        </c:manualLayout>
      </c:layout>
      <c:overlay val="0"/>
      <c:txPr>
        <a:bodyPr/>
        <a:lstStyle/>
        <a:p>
          <a:pPr>
            <a:defRPr sz="1600" b="1" i="0" baseline="0">
              <a:solidFill>
                <a:schemeClr val="tx1"/>
              </a:solidFill>
              <a:latin typeface="Arial Narrow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0.40691</cdr:x>
      <cdr:y>0.31734</cdr:y>
    </cdr:from>
    <cdr:to>
      <cdr:x>0.63617</cdr:x>
      <cdr:y>0.54159</cdr:y>
    </cdr:to>
    <cdr:sp macro="" textlink="">
      <cdr:nvSpPr>
        <cdr:cNvPr id="4" name="Овал 3"/>
        <cdr:cNvSpPr/>
      </cdr:nvSpPr>
      <cdr:spPr>
        <a:xfrm xmlns:a="http://schemas.openxmlformats.org/drawingml/2006/main">
          <a:off x="2314163" y="1640081"/>
          <a:ext cx="1303831" cy="1158969"/>
        </a:xfrm>
        <a:prstGeom xmlns:a="http://schemas.openxmlformats.org/drawingml/2006/main" prst="ellipse">
          <a:avLst/>
        </a:prstGeom>
        <a:solidFill xmlns:a="http://schemas.openxmlformats.org/drawingml/2006/main">
          <a:srgbClr val="FFFF0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3600" b="1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Narrow" pitchFamily="34" charset="0"/>
              <a:ea typeface="+mj-ea"/>
              <a:cs typeface="+mj-cs"/>
            </a:rPr>
            <a:t>1362,7</a:t>
          </a:r>
          <a:r>
            <a:rPr lang="ru-RU" sz="2800" b="1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anose="02040502050405020303" pitchFamily="18" charset="0"/>
              <a:ea typeface="+mj-ea"/>
              <a:cs typeface="+mj-cs"/>
            </a:rPr>
            <a:t> </a:t>
          </a:r>
          <a:endParaRPr lang="ru-RU" sz="2800" b="1" dirty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Georgia" panose="02040502050405020303" pitchFamily="18" charset="0"/>
            <a:ea typeface="+mj-ea"/>
            <a:cs typeface="+mj-cs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0.04726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0"/>
          <a:ext cx="8636455" cy="3048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endParaRPr lang="ru-RU" sz="1300" b="1" i="1" cap="all" spc="100" baseline="0">
            <a:latin typeface="+mj-lt"/>
          </a:endParaRPr>
        </a:p>
      </cdr:txBody>
    </cdr:sp>
  </cdr:relSizeAnchor>
  <cdr:relSizeAnchor xmlns:cdr="http://schemas.openxmlformats.org/drawingml/2006/chartDrawing">
    <cdr:from>
      <cdr:x>0</cdr:x>
      <cdr:y>0</cdr:y>
    </cdr:from>
    <cdr:to>
      <cdr:x>1</cdr:x>
      <cdr:y>0.07833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0" y="-1263241"/>
          <a:ext cx="6827883" cy="3039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>
          <a:noAutofit/>
        </a:bodyPr>
        <a:lstStyle xmlns:a="http://schemas.openxmlformats.org/drawingml/2006/main"/>
        <a:p xmlns:a="http://schemas.openxmlformats.org/drawingml/2006/main">
          <a:pPr algn="ctr"/>
          <a:r>
            <a:rPr lang="ru-RU" sz="1400" b="1" cap="all" baseline="0" dirty="0" smtClean="0">
              <a:latin typeface="+mj-lt"/>
              <a:ea typeface="+mn-ea"/>
              <a:cs typeface="+mn-cs"/>
            </a:rPr>
            <a:t> </a:t>
          </a:r>
          <a:endParaRPr lang="ru-RU" sz="1400" b="1" cap="all" baseline="0" dirty="0">
            <a:latin typeface="+mj-lt"/>
            <a:ea typeface="+mn-ea"/>
            <a:cs typeface="+mn-cs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2DBCBD-7527-4161-9B2A-E2A037EE360C}" type="datetimeFigureOut">
              <a:rPr lang="ru-RU" smtClean="0"/>
              <a:t>18.02.2020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F8F586-F3C1-41B4-8E3A-013A28B722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741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082FC-4AC6-41FD-87AB-FF0A1453D290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5896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74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273843"/>
            <a:ext cx="1478756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273843"/>
            <a:ext cx="4321969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07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265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50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8" y="1369218"/>
            <a:ext cx="2900363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1" y="1369218"/>
            <a:ext cx="2900363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18.02.2020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08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18.02.2020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00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18.02.2020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5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18.02.2020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2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18.02.2020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01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18.02.2020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4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t>18.02.2020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3.jpeg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microsoft.com/office/2007/relationships/hdphoto" Target="../media/hdphoto9.wdp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microsoft.com/office/2007/relationships/hdphoto" Target="../media/hdphoto7.wdp"/><Relationship Id="rId1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3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3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8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102.jpeg"/><Relationship Id="rId4" Type="http://schemas.openxmlformats.org/officeDocument/2006/relationships/image" Target="../media/image10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108.png"/><Relationship Id="rId7" Type="http://schemas.openxmlformats.org/officeDocument/2006/relationships/image" Target="../media/image112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11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120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Relationship Id="rId9" Type="http://schemas.openxmlformats.org/officeDocument/2006/relationships/image" Target="../media/image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7" Type="http://schemas.openxmlformats.org/officeDocument/2006/relationships/image" Target="../media/image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13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7" Type="http://schemas.openxmlformats.org/officeDocument/2006/relationships/image" Target="../media/image144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14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7" Type="http://schemas.openxmlformats.org/officeDocument/2006/relationships/image" Target="../media/image18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image" Target="../media/image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image" Target="../media/image169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3.jpeg"/><Relationship Id="rId4" Type="http://schemas.openxmlformats.org/officeDocument/2006/relationships/image" Target="../media/image172.emf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8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jpeg"/><Relationship Id="rId3" Type="http://schemas.openxmlformats.org/officeDocument/2006/relationships/image" Target="../media/image180.jpeg"/><Relationship Id="rId7" Type="http://schemas.openxmlformats.org/officeDocument/2006/relationships/image" Target="../media/image184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3.jpeg"/><Relationship Id="rId5" Type="http://schemas.openxmlformats.org/officeDocument/2006/relationships/image" Target="../media/image182.jpeg"/><Relationship Id="rId10" Type="http://schemas.openxmlformats.org/officeDocument/2006/relationships/image" Target="../media/image3.jpeg"/><Relationship Id="rId4" Type="http://schemas.openxmlformats.org/officeDocument/2006/relationships/image" Target="../media/image181.jpeg"/><Relationship Id="rId9" Type="http://schemas.openxmlformats.org/officeDocument/2006/relationships/image" Target="../media/image18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189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193.jpg"/><Relationship Id="rId4" Type="http://schemas.openxmlformats.org/officeDocument/2006/relationships/image" Target="../media/image192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obd-memorial.ru/html/index.html" TargetMode="External"/><Relationship Id="rId4" Type="http://schemas.openxmlformats.org/officeDocument/2006/relationships/image" Target="../media/image3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199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26"/>
            <a:ext cx="9144000" cy="51435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42687" y="4120900"/>
            <a:ext cx="3182112" cy="585215"/>
          </a:xfrm>
        </p:spPr>
        <p:txBody>
          <a:bodyPr>
            <a:noAutofit/>
          </a:bodyPr>
          <a:lstStyle/>
          <a:p>
            <a:r>
              <a:rPr lang="ru-RU" sz="1400" b="1" i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Глава Сузунского района </a:t>
            </a:r>
          </a:p>
          <a:p>
            <a:r>
              <a:rPr lang="ru-RU" sz="1400" b="1" i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Некрасова </a:t>
            </a:r>
            <a:r>
              <a:rPr lang="ru-RU" sz="1400" b="1" i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Л.В</a:t>
            </a:r>
            <a:r>
              <a:rPr lang="ru-RU" sz="1400" b="1" i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. </a:t>
            </a:r>
          </a:p>
          <a:p>
            <a:r>
              <a:rPr lang="ru-RU" sz="1400" b="1" i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18.02.2020</a:t>
            </a:r>
            <a:endParaRPr lang="ru-RU" sz="1400" b="1" i="1" dirty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</p:txBody>
      </p:sp>
      <p:pic>
        <p:nvPicPr>
          <p:cNvPr id="8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0"/>
            <a:ext cx="1384300" cy="158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26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-14088" y="2"/>
            <a:ext cx="9158088" cy="987553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Структура инвестиционных вложений </a:t>
            </a:r>
          </a:p>
          <a:p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Сузунского района, млн. р</a:t>
            </a:r>
            <a:r>
              <a:rPr lang="ru-RU" sz="24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.</a:t>
            </a:r>
            <a:endParaRPr lang="ru-RU" sz="2400" b="1" dirty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272370072"/>
              </p:ext>
            </p:extLst>
          </p:nvPr>
        </p:nvGraphicFramePr>
        <p:xfrm>
          <a:off x="219075" y="954027"/>
          <a:ext cx="8729853" cy="4189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35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242455"/>
            <a:ext cx="9158088" cy="60683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Инвестиции – 2020 </a:t>
            </a:r>
          </a:p>
        </p:txBody>
      </p:sp>
      <p:pic>
        <p:nvPicPr>
          <p:cNvPr id="6152" name="Picture 8" descr="https://c7.hotpng.com/preview/414/2/486/arrow-clip-art-red-arrow-right-transparent-png-clip-art-imag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4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9" y="741060"/>
            <a:ext cx="4074408" cy="337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c7.hotpng.com/preview/642/965/308/arrow-red-left-red-arrow-transparent-png-clip-art-image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61" l="0" r="99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431" y="1780032"/>
            <a:ext cx="4898903" cy="310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9" y="1965159"/>
            <a:ext cx="4394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latin typeface="Batang" pitchFamily="18" charset="-127"/>
                <a:ea typeface="Batang" pitchFamily="18" charset="-127"/>
              </a:rPr>
              <a:t> </a:t>
            </a:r>
            <a:r>
              <a:rPr lang="ru-RU" sz="4400" b="1" dirty="0" smtClean="0">
                <a:latin typeface="Arial Narrow" pitchFamily="34" charset="0"/>
                <a:ea typeface="Batang" pitchFamily="18" charset="-127"/>
              </a:rPr>
              <a:t>1,2 млрд. р.</a:t>
            </a:r>
            <a:endParaRPr lang="ru-RU" sz="4400" b="1" dirty="0">
              <a:latin typeface="Arial Narrow" pitchFamily="34" charset="0"/>
              <a:ea typeface="Batang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533" y="2754630"/>
            <a:ext cx="3701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5400" b="1" dirty="0" smtClean="0">
                <a:latin typeface="Batang" pitchFamily="18" charset="-127"/>
                <a:ea typeface="Batang" pitchFamily="18" charset="-127"/>
              </a:rPr>
              <a:t> </a:t>
            </a:r>
            <a:r>
              <a:rPr lang="ru-RU" sz="4400" b="1" dirty="0" smtClean="0">
                <a:latin typeface="Arial Narrow" pitchFamily="34" charset="0"/>
                <a:ea typeface="Batang" pitchFamily="18" charset="-127"/>
              </a:rPr>
              <a:t>1,0 млрд. р.</a:t>
            </a:r>
            <a:endParaRPr lang="ru-RU" sz="4400" b="1" dirty="0">
              <a:latin typeface="Arial Narrow" pitchFamily="34" charset="0"/>
              <a:ea typeface="Batang" pitchFamily="18" charset="-127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523488" y="1965160"/>
            <a:ext cx="2328672" cy="21474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3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Narrow" pitchFamily="34" charset="0"/>
                <a:ea typeface="+mj-ea"/>
                <a:cs typeface="+mj-cs"/>
              </a:rPr>
              <a:t>2,2 </a:t>
            </a:r>
            <a:r>
              <a:rPr lang="ru-RU" sz="43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Narrow" pitchFamily="34" charset="0"/>
                <a:ea typeface="+mj-ea"/>
                <a:cs typeface="+mj-cs"/>
              </a:rPr>
              <a:t>млрд. р.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27011" y="1009650"/>
            <a:ext cx="268131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/>
              <a:t>БЮДЖЕТНЫЕ </a:t>
            </a:r>
          </a:p>
          <a:p>
            <a:r>
              <a:rPr lang="ru-RU" sz="3200" b="1" i="1" dirty="0" smtClean="0"/>
              <a:t>ИНВЕСТИЦИИ</a:t>
            </a:r>
            <a:endParaRPr lang="ru-RU" sz="3200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113288" y="3658255"/>
            <a:ext cx="26230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latin typeface="Arial Narrow" pitchFamily="34" charset="0"/>
              </a:rPr>
              <a:t>ЧАСТНЫЕ </a:t>
            </a:r>
          </a:p>
          <a:p>
            <a:r>
              <a:rPr lang="ru-RU" sz="3200" b="1" i="1" dirty="0" smtClean="0">
                <a:latin typeface="Arial Narrow" pitchFamily="34" charset="0"/>
              </a:rPr>
              <a:t>ИНВЕСТИЦИИ</a:t>
            </a:r>
            <a:endParaRPr lang="ru-RU" sz="3200" b="1" i="1" dirty="0">
              <a:latin typeface="Arial Narrow" pitchFamily="34" charset="0"/>
            </a:endParaRPr>
          </a:p>
        </p:txBody>
      </p:sp>
      <p:pic>
        <p:nvPicPr>
          <p:cNvPr id="10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72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53416" y="29971"/>
            <a:ext cx="9158088" cy="953406"/>
          </a:xfrm>
          <a:solidFill>
            <a:schemeClr val="accent2"/>
          </a:solidFill>
        </p:spPr>
        <p:txBody>
          <a:bodyPr>
            <a:normAutofit fontScale="92500" lnSpcReduction="20000"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                                                                 </a:t>
            </a:r>
            <a:r>
              <a:rPr lang="ru-RU" sz="35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Агропромышленный </a:t>
            </a:r>
          </a:p>
          <a:p>
            <a:r>
              <a:rPr lang="ru-RU" sz="35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 </a:t>
            </a:r>
            <a:r>
              <a:rPr lang="ru-RU" sz="35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                                                           комплекс</a:t>
            </a:r>
            <a:endParaRPr lang="ru-RU" sz="3500" b="1" dirty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</p:txBody>
      </p:sp>
      <p:pic>
        <p:nvPicPr>
          <p:cNvPr id="7170" name="Picture 2" descr="http://gossmi.ru/pic/m-eco-d17-2136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36" b="89941" l="9929" r="898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2" y="-268755"/>
            <a:ext cx="4709967" cy="582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19933" y="1452724"/>
            <a:ext cx="363593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>
                <a:latin typeface="Arial Narrow" pitchFamily="34" charset="0"/>
                <a:cs typeface="Times New Roman" pitchFamily="18" charset="0"/>
              </a:rPr>
              <a:t>15 </a:t>
            </a:r>
          </a:p>
          <a:p>
            <a:pPr algn="ctr"/>
            <a:r>
              <a:rPr lang="ru-RU" sz="4800" b="1" dirty="0">
                <a:latin typeface="Arial Narrow" pitchFamily="34" charset="0"/>
                <a:cs typeface="Times New Roman" pitchFamily="18" charset="0"/>
              </a:rPr>
              <a:t>предприятий</a:t>
            </a:r>
            <a:r>
              <a:rPr lang="ru-RU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41118" y="3568364"/>
            <a:ext cx="21034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latin typeface="Arial Narrow" pitchFamily="34" charset="0"/>
                <a:cs typeface="Times New Roman" pitchFamily="18" charset="0"/>
              </a:rPr>
              <a:t>58  КФХ</a:t>
            </a:r>
          </a:p>
        </p:txBody>
      </p:sp>
      <p:sp>
        <p:nvSpPr>
          <p:cNvPr id="3" name="Солнце 2"/>
          <p:cNvSpPr/>
          <p:nvPr/>
        </p:nvSpPr>
        <p:spPr>
          <a:xfrm>
            <a:off x="3143253" y="388634"/>
            <a:ext cx="371475" cy="352425"/>
          </a:xfrm>
          <a:prstGeom prst="su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олнце 22"/>
          <p:cNvSpPr/>
          <p:nvPr/>
        </p:nvSpPr>
        <p:spPr>
          <a:xfrm>
            <a:off x="3786190" y="1537373"/>
            <a:ext cx="371475" cy="352425"/>
          </a:xfrm>
          <a:prstGeom prst="su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олнце 23"/>
          <p:cNvSpPr/>
          <p:nvPr/>
        </p:nvSpPr>
        <p:spPr>
          <a:xfrm>
            <a:off x="2271714" y="1225691"/>
            <a:ext cx="371475" cy="352425"/>
          </a:xfrm>
          <a:prstGeom prst="su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олнце 24"/>
          <p:cNvSpPr/>
          <p:nvPr/>
        </p:nvSpPr>
        <p:spPr>
          <a:xfrm>
            <a:off x="3795713" y="1759319"/>
            <a:ext cx="371475" cy="352425"/>
          </a:xfrm>
          <a:prstGeom prst="su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олнце 25"/>
          <p:cNvSpPr/>
          <p:nvPr/>
        </p:nvSpPr>
        <p:spPr>
          <a:xfrm>
            <a:off x="3505202" y="1565720"/>
            <a:ext cx="371475" cy="352425"/>
          </a:xfrm>
          <a:prstGeom prst="su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олнце 27"/>
          <p:cNvSpPr/>
          <p:nvPr/>
        </p:nvSpPr>
        <p:spPr>
          <a:xfrm>
            <a:off x="3148013" y="1751684"/>
            <a:ext cx="371475" cy="352425"/>
          </a:xfrm>
          <a:prstGeom prst="su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олнце 28"/>
          <p:cNvSpPr/>
          <p:nvPr/>
        </p:nvSpPr>
        <p:spPr>
          <a:xfrm>
            <a:off x="2876551" y="1725005"/>
            <a:ext cx="371475" cy="352425"/>
          </a:xfrm>
          <a:prstGeom prst="su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олнце 29"/>
          <p:cNvSpPr/>
          <p:nvPr/>
        </p:nvSpPr>
        <p:spPr>
          <a:xfrm>
            <a:off x="3533778" y="1975523"/>
            <a:ext cx="371475" cy="352425"/>
          </a:xfrm>
          <a:prstGeom prst="su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олнце 30"/>
          <p:cNvSpPr/>
          <p:nvPr/>
        </p:nvSpPr>
        <p:spPr>
          <a:xfrm>
            <a:off x="2457452" y="1782155"/>
            <a:ext cx="371475" cy="352425"/>
          </a:xfrm>
          <a:prstGeom prst="su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олнце 31"/>
          <p:cNvSpPr/>
          <p:nvPr/>
        </p:nvSpPr>
        <p:spPr>
          <a:xfrm>
            <a:off x="1638302" y="1548791"/>
            <a:ext cx="371475" cy="352425"/>
          </a:xfrm>
          <a:prstGeom prst="su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олнце 32"/>
          <p:cNvSpPr/>
          <p:nvPr/>
        </p:nvSpPr>
        <p:spPr>
          <a:xfrm>
            <a:off x="2114552" y="2291741"/>
            <a:ext cx="371475" cy="352425"/>
          </a:xfrm>
          <a:prstGeom prst="su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олнце 34"/>
          <p:cNvSpPr/>
          <p:nvPr/>
        </p:nvSpPr>
        <p:spPr>
          <a:xfrm>
            <a:off x="1385890" y="3256505"/>
            <a:ext cx="371475" cy="352425"/>
          </a:xfrm>
          <a:prstGeom prst="su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олнце 35"/>
          <p:cNvSpPr/>
          <p:nvPr/>
        </p:nvSpPr>
        <p:spPr>
          <a:xfrm>
            <a:off x="1200153" y="2946959"/>
            <a:ext cx="371475" cy="352425"/>
          </a:xfrm>
          <a:prstGeom prst="su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олнце 37"/>
          <p:cNvSpPr/>
          <p:nvPr/>
        </p:nvSpPr>
        <p:spPr>
          <a:xfrm>
            <a:off x="1385890" y="2567966"/>
            <a:ext cx="371475" cy="352425"/>
          </a:xfrm>
          <a:prstGeom prst="su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олнце 38"/>
          <p:cNvSpPr/>
          <p:nvPr/>
        </p:nvSpPr>
        <p:spPr>
          <a:xfrm>
            <a:off x="1204911" y="1886993"/>
            <a:ext cx="371475" cy="352425"/>
          </a:xfrm>
          <a:prstGeom prst="su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571625" y="3022386"/>
            <a:ext cx="2024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ООО АКХ Александровка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423984" y="3622830"/>
            <a:ext cx="11137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ООО Феникс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638298" y="2781893"/>
            <a:ext cx="13160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ЗАО им. Кирова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235631" y="2505667"/>
            <a:ext cx="13270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ЗАО Бобровское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43995" y="2189450"/>
            <a:ext cx="9993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ЗАО Пламя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02742" y="1383971"/>
            <a:ext cx="14765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ЗАО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Мышланское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204907" y="983377"/>
            <a:ext cx="13870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ЗАО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Шигаевское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563241" y="705066"/>
            <a:ext cx="14182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ЗАО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Шарчинское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009775" y="1505156"/>
            <a:ext cx="13787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ООО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Болтовское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057649" y="1326861"/>
            <a:ext cx="15527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ООО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Шипуновское</a:t>
            </a: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ООО Рябина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КФХ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Скарюкино</a:t>
            </a: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ООО Голубь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635299" y="2168361"/>
            <a:ext cx="1742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ООО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Заковряжинское</a:t>
            </a: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Колхоз им. Калинина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99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698" y="2940222"/>
            <a:ext cx="2564302" cy="2114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72" y="545870"/>
            <a:ext cx="2338251" cy="2496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024" y="370529"/>
            <a:ext cx="3583205" cy="2425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одзаголовок 5"/>
          <p:cNvSpPr txBox="1">
            <a:spLocks/>
          </p:cNvSpPr>
          <p:nvPr/>
        </p:nvSpPr>
        <p:spPr>
          <a:xfrm>
            <a:off x="0" y="0"/>
            <a:ext cx="9158088" cy="849285"/>
          </a:xfrm>
          <a:prstGeom prst="rect">
            <a:avLst/>
          </a:prstGeom>
          <a:solidFill>
            <a:schemeClr val="accent2"/>
          </a:solidFill>
        </p:spPr>
        <p:txBody>
          <a:bodyPr>
            <a:normAutofit fontScale="92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2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Агропромышленный комплекс </a:t>
            </a:r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–</a:t>
            </a:r>
          </a:p>
          <a:p>
            <a:pPr marL="0" indent="0" algn="ctr"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 </a:t>
            </a:r>
            <a:r>
              <a:rPr lang="ru-RU" sz="32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267 млн. р.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0" y="1719312"/>
            <a:ext cx="348074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itchFamily="2" charset="2"/>
              <a:buChar char="q"/>
            </a:pPr>
            <a:r>
              <a:rPr lang="ru-RU" sz="2400" b="1" dirty="0" smtClean="0">
                <a:latin typeface="Arial Narrow" pitchFamily="34" charset="0"/>
                <a:cs typeface="Times New Roman" pitchFamily="18" charset="0"/>
              </a:rPr>
              <a:t>Инвестиционные проекты:</a:t>
            </a:r>
          </a:p>
          <a:p>
            <a:pPr marL="342900" indent="-342900" algn="ctr">
              <a:buFont typeface="Wingdings" pitchFamily="2" charset="2"/>
              <a:buChar char="q"/>
            </a:pPr>
            <a:r>
              <a:rPr lang="ru-RU" sz="2400" b="1" dirty="0" smtClean="0">
                <a:latin typeface="Arial Narrow" pitchFamily="34" charset="0"/>
                <a:cs typeface="Times New Roman" pitchFamily="18" charset="0"/>
              </a:rPr>
              <a:t>- ЗАО «Бобровское» </a:t>
            </a:r>
            <a:endParaRPr lang="ru-RU" sz="2400" b="1" dirty="0">
              <a:latin typeface="Arial Narrow" pitchFamily="34" charset="0"/>
              <a:cs typeface="Times New Roman" pitchFamily="18" charset="0"/>
            </a:endParaRPr>
          </a:p>
          <a:p>
            <a:pPr marL="342900" indent="-342900" algn="ctr">
              <a:buFont typeface="Wingdings" pitchFamily="2" charset="2"/>
              <a:buChar char="q"/>
            </a:pPr>
            <a:r>
              <a:rPr lang="ru-RU" sz="2400" b="1" dirty="0">
                <a:latin typeface="Arial Narrow" pitchFamily="34" charset="0"/>
                <a:cs typeface="Times New Roman" pitchFamily="18" charset="0"/>
              </a:rPr>
              <a:t>- </a:t>
            </a:r>
            <a:r>
              <a:rPr lang="ru-RU" sz="2400" b="1" dirty="0" smtClean="0">
                <a:latin typeface="Arial Narrow" pitchFamily="34" charset="0"/>
                <a:cs typeface="Times New Roman" pitchFamily="18" charset="0"/>
              </a:rPr>
              <a:t>ЗАО «Пламя» </a:t>
            </a:r>
            <a:endParaRPr lang="ru-RU" sz="2400" b="1" dirty="0">
              <a:latin typeface="Arial Narrow" pitchFamily="34" charset="0"/>
              <a:cs typeface="Times New Roman" pitchFamily="18" charset="0"/>
            </a:endParaRPr>
          </a:p>
          <a:p>
            <a:pPr marL="342900" indent="-342900" algn="ctr">
              <a:buFont typeface="Wingdings" pitchFamily="2" charset="2"/>
              <a:buChar char="q"/>
            </a:pPr>
            <a:r>
              <a:rPr lang="ru-RU" sz="2400" b="1" dirty="0">
                <a:latin typeface="Arial Narrow" pitchFamily="34" charset="0"/>
                <a:cs typeface="Times New Roman" pitchFamily="18" charset="0"/>
              </a:rPr>
              <a:t>- </a:t>
            </a:r>
            <a:r>
              <a:rPr lang="ru-RU" sz="2400" b="1" dirty="0" smtClean="0">
                <a:latin typeface="Arial Narrow" pitchFamily="34" charset="0"/>
                <a:cs typeface="Times New Roman" pitchFamily="18" charset="0"/>
              </a:rPr>
              <a:t>ЗАО «</a:t>
            </a:r>
            <a:r>
              <a:rPr lang="ru-RU" sz="2400" b="1" dirty="0" err="1" smtClean="0">
                <a:latin typeface="Arial Narrow" pitchFamily="34" charset="0"/>
                <a:cs typeface="Times New Roman" pitchFamily="18" charset="0"/>
              </a:rPr>
              <a:t>Мышланское</a:t>
            </a:r>
            <a:r>
              <a:rPr lang="ru-RU" sz="2400" b="1" dirty="0">
                <a:latin typeface="Arial Narrow" pitchFamily="34" charset="0"/>
                <a:cs typeface="Times New Roman" pitchFamily="18" charset="0"/>
              </a:rPr>
              <a:t>», </a:t>
            </a:r>
          </a:p>
          <a:p>
            <a:pPr marL="342900" indent="-342900" algn="ctr">
              <a:buFont typeface="Wingdings" pitchFamily="2" charset="2"/>
              <a:buChar char="q"/>
            </a:pPr>
            <a:r>
              <a:rPr lang="ru-RU" sz="2400" b="1" dirty="0" smtClean="0">
                <a:latin typeface="Arial Narrow" pitchFamily="34" charset="0"/>
                <a:cs typeface="Times New Roman" pitchFamily="18" charset="0"/>
              </a:rPr>
              <a:t>ЗАО им</a:t>
            </a:r>
            <a:r>
              <a:rPr lang="ru-RU" sz="2400" b="1" dirty="0">
                <a:latin typeface="Arial Narrow" pitchFamily="34" charset="0"/>
                <a:cs typeface="Times New Roman" pitchFamily="18" charset="0"/>
              </a:rPr>
              <a:t>. </a:t>
            </a:r>
            <a:r>
              <a:rPr lang="ru-RU" sz="2400" b="1" dirty="0" smtClean="0">
                <a:latin typeface="Arial Narrow" pitchFamily="34" charset="0"/>
                <a:cs typeface="Times New Roman" pitchFamily="18" charset="0"/>
              </a:rPr>
              <a:t>Кирова</a:t>
            </a:r>
          </a:p>
          <a:p>
            <a:pPr marL="342900" indent="-342900" algn="ctr">
              <a:buFont typeface="Wingdings" pitchFamily="2" charset="2"/>
              <a:buChar char="q"/>
            </a:pPr>
            <a:r>
              <a:rPr lang="ru-RU" sz="2400" b="1" dirty="0" smtClean="0">
                <a:latin typeface="Arial Narrow" pitchFamily="34" charset="0"/>
                <a:cs typeface="Times New Roman" pitchFamily="18" charset="0"/>
              </a:rPr>
              <a:t>ЗАО «</a:t>
            </a:r>
            <a:r>
              <a:rPr lang="ru-RU" sz="2400" b="1" dirty="0" err="1" smtClean="0">
                <a:latin typeface="Arial Narrow" pitchFamily="34" charset="0"/>
                <a:cs typeface="Times New Roman" pitchFamily="18" charset="0"/>
              </a:rPr>
              <a:t>Шарчинское</a:t>
            </a:r>
            <a:endParaRPr lang="ru-RU" sz="2400" b="1" dirty="0" smtClean="0">
              <a:latin typeface="Arial Narrow" pitchFamily="34" charset="0"/>
              <a:cs typeface="Times New Roman" pitchFamily="18" charset="0"/>
            </a:endParaRPr>
          </a:p>
          <a:p>
            <a:pPr marL="342900" indent="-342900" algn="ctr">
              <a:buFont typeface="Wingdings" pitchFamily="2" charset="2"/>
              <a:buChar char="q"/>
            </a:pPr>
            <a:r>
              <a:rPr lang="ru-RU" sz="2400" b="1" dirty="0" smtClean="0">
                <a:latin typeface="Arial Narrow" pitchFamily="34" charset="0"/>
                <a:cs typeface="Times New Roman" pitchFamily="18" charset="0"/>
              </a:rPr>
              <a:t>ООО «</a:t>
            </a:r>
            <a:r>
              <a:rPr lang="ru-RU" sz="2400" b="1" dirty="0" err="1" smtClean="0">
                <a:latin typeface="Arial Narrow" pitchFamily="34" charset="0"/>
                <a:cs typeface="Times New Roman" pitchFamily="18" charset="0"/>
              </a:rPr>
              <a:t>Болтовское</a:t>
            </a:r>
            <a:r>
              <a:rPr lang="ru-RU" sz="2400" b="1" dirty="0" smtClean="0">
                <a:latin typeface="Arial Narrow" pitchFamily="34" charset="0"/>
              </a:rPr>
              <a:t>»</a:t>
            </a:r>
            <a:endParaRPr lang="ru-RU" sz="2400" b="1" dirty="0">
              <a:latin typeface="Arial Narrow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764" y="2119414"/>
            <a:ext cx="2230702" cy="23309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83440" y="4423934"/>
            <a:ext cx="1366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Arial Narrow" pitchFamily="34" charset="0"/>
              </a:rPr>
              <a:t>ЗАО </a:t>
            </a:r>
            <a:r>
              <a:rPr lang="ru-RU" sz="1400" dirty="0" err="1">
                <a:solidFill>
                  <a:srgbClr val="002060"/>
                </a:solidFill>
                <a:latin typeface="Arial Narrow" pitchFamily="34" charset="0"/>
              </a:rPr>
              <a:t>Шарчинское</a:t>
            </a:r>
            <a:endParaRPr lang="ru-RU" sz="1400" dirty="0">
              <a:solidFill>
                <a:srgbClr val="002060"/>
              </a:solidFill>
              <a:latin typeface="Arial Narrow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764" y="2119413"/>
            <a:ext cx="2230702" cy="23309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131460" y="2935031"/>
            <a:ext cx="13324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Arial Narrow" pitchFamily="34" charset="0"/>
              </a:rPr>
              <a:t>ЗАО Бобровское</a:t>
            </a:r>
            <a:endParaRPr lang="ru-RU" sz="1400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14920" y="2734836"/>
            <a:ext cx="1428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Arial Narrow" pitchFamily="34" charset="0"/>
              </a:rPr>
              <a:t>ЗАО </a:t>
            </a:r>
            <a:r>
              <a:rPr lang="ru-RU" sz="1400" dirty="0" err="1" smtClean="0">
                <a:solidFill>
                  <a:srgbClr val="002060"/>
                </a:solidFill>
                <a:latin typeface="Arial Narrow" pitchFamily="34" charset="0"/>
              </a:rPr>
              <a:t>Мышланское</a:t>
            </a:r>
            <a:endParaRPr lang="ru-RU" sz="1400" dirty="0">
              <a:solidFill>
                <a:srgbClr val="002060"/>
              </a:solidFill>
              <a:latin typeface="Arial Narrow" pitchFamily="34" charset="0"/>
            </a:endParaRPr>
          </a:p>
        </p:txBody>
      </p:sp>
      <p:pic>
        <p:nvPicPr>
          <p:cNvPr id="16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3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58088" cy="849087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Агропромышленный комплекс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3C269C1-CDDA-44AC-BC60-51F48A8A1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589" y="683908"/>
            <a:ext cx="3417122" cy="18688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4" descr="Картинки по запросу мясо">
            <a:extLst>
              <a:ext uri="{FF2B5EF4-FFF2-40B4-BE49-F238E27FC236}">
                <a16:creationId xmlns="" xmlns:a16="http://schemas.microsoft.com/office/drawing/2014/main" id="{7A567CD8-FEAA-4039-8A1F-5ED871F77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51" y="1834116"/>
            <a:ext cx="3566160" cy="18688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189F408-E4A4-49B9-AFDC-6DFC2C820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457" y="3282197"/>
            <a:ext cx="3308985" cy="18613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A64BF63-ADEE-4C14-B828-F2C7D06504D3}"/>
              </a:ext>
            </a:extLst>
          </p:cNvPr>
          <p:cNvSpPr txBox="1"/>
          <p:nvPr/>
        </p:nvSpPr>
        <p:spPr>
          <a:xfrm>
            <a:off x="1398049" y="1120829"/>
            <a:ext cx="1794402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 </a:t>
            </a:r>
            <a:r>
              <a:rPr lang="ru-RU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тн</a:t>
            </a:r>
            <a:r>
              <a:rPr lang="ru-RU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2407220-FCE0-4B47-8E41-B9CCDB7D9D14}"/>
              </a:ext>
            </a:extLst>
          </p:cNvPr>
          <p:cNvSpPr txBox="1"/>
          <p:nvPr/>
        </p:nvSpPr>
        <p:spPr>
          <a:xfrm>
            <a:off x="2100617" y="2537984"/>
            <a:ext cx="1621278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тыс. </a:t>
            </a:r>
            <a:r>
              <a:rPr lang="ru-RU" sz="2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тн</a:t>
            </a:r>
            <a:r>
              <a:rPr lang="ru-RU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77D0735B-0BBD-411F-8123-D1C3893F5178}"/>
              </a:ext>
            </a:extLst>
          </p:cNvPr>
          <p:cNvSpPr/>
          <p:nvPr/>
        </p:nvSpPr>
        <p:spPr>
          <a:xfrm>
            <a:off x="1297893" y="3728101"/>
            <a:ext cx="1794402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 тыс. </a:t>
            </a:r>
            <a:r>
              <a:rPr lang="ru-RU" sz="2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тн</a:t>
            </a:r>
            <a:r>
              <a:rPr lang="ru-RU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F1D02397-CD43-46EB-B5BE-F6ED5B566C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7579" y="1510239"/>
            <a:ext cx="3535637" cy="2655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A485285-7156-49B7-9AFE-9A75173EE529}"/>
              </a:ext>
            </a:extLst>
          </p:cNvPr>
          <p:cNvSpPr txBox="1"/>
          <p:nvPr/>
        </p:nvSpPr>
        <p:spPr>
          <a:xfrm>
            <a:off x="4636021" y="3827756"/>
            <a:ext cx="3778744" cy="13157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endParaRPr lang="ru-RU" sz="2700" dirty="0" smtClean="0">
              <a:latin typeface="Arial Narrow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700" dirty="0" smtClean="0">
                <a:latin typeface="Arial Narrow" pitchFamily="34" charset="0"/>
                <a:cs typeface="Times New Roman" panose="02020603050405020304" pitchFamily="18" charset="0"/>
              </a:rPr>
              <a:t>4800 </a:t>
            </a:r>
            <a:r>
              <a:rPr lang="ru-RU" sz="2700" dirty="0">
                <a:latin typeface="Arial Narrow" pitchFamily="34" charset="0"/>
                <a:cs typeface="Times New Roman" panose="02020603050405020304" pitchFamily="18" charset="0"/>
              </a:rPr>
              <a:t>кг </a:t>
            </a:r>
          </a:p>
          <a:p>
            <a:pPr algn="ctr"/>
            <a:r>
              <a:rPr lang="ru-RU" sz="2700" dirty="0">
                <a:latin typeface="Arial Narrow" pitchFamily="34" charset="0"/>
                <a:cs typeface="Times New Roman" panose="02020603050405020304" pitchFamily="18" charset="0"/>
              </a:rPr>
              <a:t>на одну </a:t>
            </a:r>
            <a:r>
              <a:rPr lang="ru-RU" sz="2700" dirty="0" smtClean="0">
                <a:latin typeface="Arial Narrow" pitchFamily="34" charset="0"/>
                <a:cs typeface="Times New Roman" panose="02020603050405020304" pitchFamily="18" charset="0"/>
              </a:rPr>
              <a:t>фуражную </a:t>
            </a:r>
            <a:r>
              <a:rPr lang="ru-RU" sz="2700" dirty="0">
                <a:latin typeface="Arial Narrow" pitchFamily="34" charset="0"/>
                <a:cs typeface="Times New Roman" panose="02020603050405020304" pitchFamily="18" charset="0"/>
              </a:rPr>
              <a:t>корову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BC32203-C4D0-4F18-B8CF-0FCA6C182FF2}"/>
              </a:ext>
            </a:extLst>
          </p:cNvPr>
          <p:cNvSpPr txBox="1"/>
          <p:nvPr/>
        </p:nvSpPr>
        <p:spPr>
          <a:xfrm>
            <a:off x="4564960" y="741058"/>
            <a:ext cx="3685945" cy="111569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lvl="0"/>
            <a:r>
              <a:rPr lang="ru-RU" sz="5000" b="1" dirty="0">
                <a:solidFill>
                  <a:prstClr val="black"/>
                </a:solidFill>
                <a:latin typeface="Arial Narrow" pitchFamily="34" charset="0"/>
                <a:cs typeface="Times New Roman" panose="02020603050405020304" pitchFamily="18" charset="0"/>
              </a:rPr>
              <a:t>ЗАО «Пламя»</a:t>
            </a:r>
          </a:p>
          <a:p>
            <a:endParaRPr lang="ru-RU" dirty="0">
              <a:latin typeface="Arial Narrow" pitchFamily="34" charset="0"/>
            </a:endParaRPr>
          </a:p>
        </p:txBody>
      </p:sp>
      <p:pic>
        <p:nvPicPr>
          <p:cNvPr id="18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97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58088" cy="910245"/>
          </a:xfrm>
          <a:solidFill>
            <a:schemeClr val="accent2"/>
          </a:solidFill>
        </p:spPr>
        <p:txBody>
          <a:bodyPr>
            <a:normAutofit fontScale="92500" lnSpcReduction="20000"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Агропромышленный комплекс – </a:t>
            </a:r>
            <a:endParaRPr lang="ru-RU" sz="3200" b="1" dirty="0" smtClean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  <a:p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задачи </a:t>
            </a:r>
            <a:r>
              <a:rPr lang="ru-RU" sz="32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2020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28725" y="984944"/>
            <a:ext cx="781077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400" b="1" i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 </a:t>
            </a:r>
            <a:r>
              <a:rPr lang="ru-RU" sz="2400" b="1" i="1" dirty="0">
                <a:latin typeface="Arial Narrow" pitchFamily="34" charset="0"/>
                <a:ea typeface="Batang" pitchFamily="18" charset="-127"/>
                <a:cs typeface="+mj-cs"/>
              </a:rPr>
              <a:t>Строительство животноводческих комплексов (</a:t>
            </a:r>
            <a:r>
              <a:rPr lang="ru-RU" sz="2400" b="1" i="1" dirty="0">
                <a:solidFill>
                  <a:srgbClr val="C00000"/>
                </a:solidFill>
                <a:latin typeface="Arial Narrow" pitchFamily="34" charset="0"/>
                <a:ea typeface="Batang" pitchFamily="18" charset="-127"/>
                <a:cs typeface="+mj-cs"/>
              </a:rPr>
              <a:t>ЗАО «Бобровское», </a:t>
            </a:r>
            <a:r>
              <a:rPr lang="ru-RU" sz="2400" b="1" i="1" dirty="0" smtClean="0">
                <a:solidFill>
                  <a:srgbClr val="C00000"/>
                </a:solidFill>
                <a:latin typeface="Arial Narrow" pitchFamily="34" charset="0"/>
                <a:ea typeface="Batang" pitchFamily="18" charset="-127"/>
                <a:cs typeface="+mj-cs"/>
              </a:rPr>
              <a:t>ЗАО «</a:t>
            </a:r>
            <a:r>
              <a:rPr lang="ru-RU" sz="2400" b="1" i="1" dirty="0" err="1" smtClean="0">
                <a:solidFill>
                  <a:srgbClr val="C00000"/>
                </a:solidFill>
                <a:latin typeface="Arial Narrow" pitchFamily="34" charset="0"/>
                <a:ea typeface="Batang" pitchFamily="18" charset="-127"/>
                <a:cs typeface="+mj-cs"/>
              </a:rPr>
              <a:t>Шарчинское</a:t>
            </a:r>
            <a:r>
              <a:rPr lang="ru-RU" sz="2400" b="1" i="1" dirty="0" smtClean="0">
                <a:solidFill>
                  <a:srgbClr val="C00000"/>
                </a:solidFill>
                <a:latin typeface="Arial Narrow" pitchFamily="34" charset="0"/>
                <a:ea typeface="Batang" pitchFamily="18" charset="-127"/>
                <a:cs typeface="+mj-cs"/>
              </a:rPr>
              <a:t>»)</a:t>
            </a:r>
            <a:r>
              <a:rPr lang="ru-RU" sz="2400" b="1" i="1" dirty="0" smtClean="0">
                <a:latin typeface="Arial Narrow" pitchFamily="34" charset="0"/>
                <a:ea typeface="Batang" pitchFamily="18" charset="-127"/>
                <a:cs typeface="+mj-cs"/>
              </a:rPr>
              <a:t> .</a:t>
            </a:r>
            <a:endParaRPr lang="ru-RU" sz="2400" b="1" i="1" dirty="0">
              <a:latin typeface="Arial Narrow" pitchFamily="34" charset="0"/>
              <a:ea typeface="Batang" pitchFamily="18" charset="-127"/>
              <a:cs typeface="+mj-cs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b="1" i="1" dirty="0" smtClean="0">
                <a:latin typeface="Arial Narrow" pitchFamily="34" charset="0"/>
                <a:ea typeface="Batang" pitchFamily="18" charset="-127"/>
                <a:cs typeface="+mj-cs"/>
              </a:rPr>
              <a:t>Строительство откормочной площадки </a:t>
            </a:r>
          </a:p>
          <a:p>
            <a:r>
              <a:rPr lang="ru-RU" sz="2400" b="1" i="1" dirty="0" smtClean="0">
                <a:solidFill>
                  <a:srgbClr val="C00000"/>
                </a:solidFill>
                <a:latin typeface="Arial Narrow" pitchFamily="34" charset="0"/>
                <a:ea typeface="Batang" pitchFamily="18" charset="-127"/>
                <a:cs typeface="+mj-cs"/>
              </a:rPr>
              <a:t>( </a:t>
            </a:r>
            <a:r>
              <a:rPr lang="ru-RU" sz="2400" b="1" i="1" dirty="0">
                <a:solidFill>
                  <a:srgbClr val="C00000"/>
                </a:solidFill>
                <a:latin typeface="Arial Narrow" pitchFamily="34" charset="0"/>
                <a:ea typeface="Batang" pitchFamily="18" charset="-127"/>
                <a:cs typeface="+mj-cs"/>
              </a:rPr>
              <a:t>ООО «</a:t>
            </a:r>
            <a:r>
              <a:rPr lang="ru-RU" sz="2400" b="1" i="1" dirty="0" err="1">
                <a:solidFill>
                  <a:srgbClr val="C00000"/>
                </a:solidFill>
                <a:latin typeface="Arial Narrow" pitchFamily="34" charset="0"/>
                <a:ea typeface="Batang" pitchFamily="18" charset="-127"/>
                <a:cs typeface="+mj-cs"/>
              </a:rPr>
              <a:t>Шипуновское</a:t>
            </a:r>
            <a:r>
              <a:rPr lang="ru-RU" sz="2400" b="1" i="1" dirty="0">
                <a:solidFill>
                  <a:srgbClr val="C00000"/>
                </a:solidFill>
                <a:latin typeface="Arial Narrow" pitchFamily="34" charset="0"/>
                <a:ea typeface="Batang" pitchFamily="18" charset="-127"/>
                <a:cs typeface="+mj-cs"/>
              </a:rPr>
              <a:t>») </a:t>
            </a:r>
            <a:r>
              <a:rPr lang="ru-RU" sz="2400" b="1" i="1" dirty="0" smtClean="0">
                <a:solidFill>
                  <a:srgbClr val="C00000"/>
                </a:solidFill>
                <a:latin typeface="Arial Narrow" pitchFamily="34" charset="0"/>
                <a:ea typeface="Batang" pitchFamily="18" charset="-127"/>
                <a:cs typeface="+mj-cs"/>
              </a:rPr>
              <a:t>.</a:t>
            </a:r>
            <a:endParaRPr lang="ru-RU" sz="2400" b="1" i="1" dirty="0">
              <a:solidFill>
                <a:srgbClr val="C00000"/>
              </a:solidFill>
              <a:latin typeface="Arial Narrow" pitchFamily="34" charset="0"/>
              <a:ea typeface="Batang" pitchFamily="18" charset="-127"/>
              <a:cs typeface="+mj-cs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b="1" i="1" dirty="0" smtClean="0">
                <a:latin typeface="Arial Narrow" pitchFamily="34" charset="0"/>
                <a:ea typeface="Batang" pitchFamily="18" charset="-127"/>
                <a:cs typeface="+mj-cs"/>
              </a:rPr>
              <a:t>Строительство убойного цеха </a:t>
            </a:r>
          </a:p>
          <a:p>
            <a:r>
              <a:rPr lang="ru-RU" sz="2400" b="1" i="1" dirty="0" smtClean="0">
                <a:latin typeface="Arial Narrow" pitchFamily="34" charset="0"/>
                <a:ea typeface="Batang" pitchFamily="18" charset="-127"/>
                <a:cs typeface="+mj-cs"/>
              </a:rPr>
              <a:t> </a:t>
            </a:r>
            <a:r>
              <a:rPr lang="ru-RU" sz="2400" b="1" i="1" dirty="0">
                <a:solidFill>
                  <a:srgbClr val="C00000"/>
                </a:solidFill>
                <a:latin typeface="Arial Narrow" pitchFamily="34" charset="0"/>
                <a:ea typeface="Batang" pitchFamily="18" charset="-127"/>
                <a:cs typeface="+mj-cs"/>
              </a:rPr>
              <a:t>(</a:t>
            </a:r>
            <a:r>
              <a:rPr lang="ru-RU" sz="2400" b="1" i="1" dirty="0" smtClean="0">
                <a:solidFill>
                  <a:srgbClr val="C00000"/>
                </a:solidFill>
                <a:latin typeface="Arial Narrow" pitchFamily="34" charset="0"/>
                <a:ea typeface="Batang" pitchFamily="18" charset="-127"/>
                <a:cs typeface="+mj-cs"/>
              </a:rPr>
              <a:t>СППСК </a:t>
            </a:r>
            <a:r>
              <a:rPr lang="ru-RU" sz="2400" b="1" i="1" dirty="0">
                <a:solidFill>
                  <a:srgbClr val="C00000"/>
                </a:solidFill>
                <a:latin typeface="Arial Narrow" pitchFamily="34" charset="0"/>
                <a:ea typeface="Batang" pitchFamily="18" charset="-127"/>
                <a:cs typeface="+mj-cs"/>
              </a:rPr>
              <a:t>«Возрождение</a:t>
            </a:r>
            <a:r>
              <a:rPr lang="ru-RU" sz="2400" b="1" i="1" dirty="0" smtClean="0">
                <a:solidFill>
                  <a:srgbClr val="C00000"/>
                </a:solidFill>
                <a:latin typeface="Arial Narrow" pitchFamily="34" charset="0"/>
                <a:ea typeface="Batang" pitchFamily="18" charset="-127"/>
                <a:cs typeface="+mj-cs"/>
              </a:rPr>
              <a:t>»)</a:t>
            </a:r>
            <a:r>
              <a:rPr lang="ru-RU" sz="2400" b="1" i="1" dirty="0" smtClean="0">
                <a:latin typeface="Arial Narrow" pitchFamily="34" charset="0"/>
                <a:ea typeface="Batang" pitchFamily="18" charset="-127"/>
                <a:cs typeface="+mj-cs"/>
              </a:rPr>
              <a:t>.</a:t>
            </a:r>
            <a:endParaRPr lang="ru-RU" sz="2400" b="1" i="1" dirty="0">
              <a:latin typeface="Arial Narrow" pitchFamily="34" charset="0"/>
              <a:ea typeface="Batang" pitchFamily="18" charset="-127"/>
              <a:cs typeface="+mj-cs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b="1" i="1" dirty="0" smtClean="0">
                <a:latin typeface="Arial Narrow" pitchFamily="34" charset="0"/>
                <a:ea typeface="Batang" pitchFamily="18" charset="-127"/>
                <a:cs typeface="+mj-cs"/>
              </a:rPr>
              <a:t>Развитие </a:t>
            </a:r>
            <a:r>
              <a:rPr lang="ru-RU" sz="2400" b="1" i="1" dirty="0">
                <a:latin typeface="Arial Narrow" pitchFamily="34" charset="0"/>
                <a:ea typeface="Batang" pitchFamily="18" charset="-127"/>
                <a:cs typeface="+mj-cs"/>
              </a:rPr>
              <a:t>малых форм </a:t>
            </a:r>
            <a:r>
              <a:rPr lang="ru-RU" sz="2400" b="1" i="1" dirty="0" smtClean="0">
                <a:latin typeface="Arial Narrow" pitchFamily="34" charset="0"/>
                <a:ea typeface="Batang" pitchFamily="18" charset="-127"/>
                <a:cs typeface="+mj-cs"/>
              </a:rPr>
              <a:t>хозяйствования.</a:t>
            </a:r>
            <a:endParaRPr lang="ru-RU" sz="2400" b="1" i="1" dirty="0">
              <a:latin typeface="Arial Narrow" pitchFamily="34" charset="0"/>
              <a:ea typeface="Batang" pitchFamily="18" charset="-127"/>
              <a:cs typeface="+mj-cs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b="1" i="1" dirty="0" smtClean="0">
                <a:latin typeface="Arial Narrow" pitchFamily="34" charset="0"/>
                <a:ea typeface="Batang" pitchFamily="18" charset="-127"/>
                <a:cs typeface="+mj-cs"/>
              </a:rPr>
              <a:t>Участие </a:t>
            </a:r>
            <a:r>
              <a:rPr lang="ru-RU" sz="2400" b="1" i="1" dirty="0">
                <a:latin typeface="Arial Narrow" pitchFamily="34" charset="0"/>
                <a:ea typeface="Batang" pitchFamily="18" charset="-127"/>
                <a:cs typeface="+mj-cs"/>
              </a:rPr>
              <a:t>в </a:t>
            </a:r>
            <a:r>
              <a:rPr lang="ru-RU" sz="2400" b="1" i="1" dirty="0" smtClean="0">
                <a:latin typeface="Arial Narrow" pitchFamily="34" charset="0"/>
                <a:ea typeface="Batang" pitchFamily="18" charset="-127"/>
                <a:cs typeface="+mj-cs"/>
              </a:rPr>
              <a:t>ГП </a:t>
            </a:r>
            <a:r>
              <a:rPr lang="ru-RU" sz="2400" b="1" i="1" dirty="0">
                <a:latin typeface="Arial Narrow" pitchFamily="34" charset="0"/>
                <a:ea typeface="Batang" pitchFamily="18" charset="-127"/>
                <a:cs typeface="+mj-cs"/>
              </a:rPr>
              <a:t>«Комплексное </a:t>
            </a:r>
            <a:r>
              <a:rPr lang="ru-RU" sz="2400" b="1" i="1" dirty="0" smtClean="0">
                <a:latin typeface="Arial Narrow" pitchFamily="34" charset="0"/>
                <a:ea typeface="Batang" pitchFamily="18" charset="-127"/>
                <a:cs typeface="+mj-cs"/>
              </a:rPr>
              <a:t>развитие </a:t>
            </a:r>
            <a:r>
              <a:rPr lang="ru-RU" sz="2400" b="1" i="1" dirty="0">
                <a:latin typeface="Arial Narrow" pitchFamily="34" charset="0"/>
                <a:ea typeface="Batang" pitchFamily="18" charset="-127"/>
                <a:cs typeface="+mj-cs"/>
              </a:rPr>
              <a:t>сельских территорий». </a:t>
            </a:r>
            <a:r>
              <a:rPr lang="ru-RU" sz="2400" b="1" i="1" dirty="0" smtClean="0">
                <a:latin typeface="Arial Narrow" pitchFamily="34" charset="0"/>
                <a:ea typeface="Batang" pitchFamily="18" charset="-127"/>
                <a:cs typeface="+mj-cs"/>
              </a:rPr>
              <a:t>Подготовка заявки </a:t>
            </a:r>
            <a:r>
              <a:rPr lang="ru-RU" sz="2400" b="1" i="1" dirty="0">
                <a:latin typeface="Arial Narrow" pitchFamily="34" charset="0"/>
                <a:ea typeface="Batang" pitchFamily="18" charset="-127"/>
                <a:cs typeface="+mj-cs"/>
              </a:rPr>
              <a:t>на 2021 год.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b="1" i="1" dirty="0" smtClean="0">
                <a:latin typeface="Arial Narrow" pitchFamily="34" charset="0"/>
                <a:ea typeface="Batang" pitchFamily="18" charset="-127"/>
                <a:cs typeface="+mj-cs"/>
              </a:rPr>
              <a:t> </a:t>
            </a:r>
            <a:r>
              <a:rPr lang="ru-RU" sz="2400" b="1" i="1" dirty="0">
                <a:latin typeface="Arial Narrow" pitchFamily="34" charset="0"/>
                <a:ea typeface="Batang" pitchFamily="18" charset="-127"/>
                <a:cs typeface="+mj-cs"/>
              </a:rPr>
              <a:t>Вовлечение в оборот неиспользуемых земель сельскохозяйственного назначения.</a:t>
            </a:r>
          </a:p>
        </p:txBody>
      </p:sp>
      <p:pic>
        <p:nvPicPr>
          <p:cNvPr id="5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85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58088" cy="910245"/>
          </a:xfrm>
          <a:solidFill>
            <a:schemeClr val="accent2"/>
          </a:solidFill>
        </p:spPr>
        <p:txBody>
          <a:bodyPr>
            <a:normAutofit fontScale="92500" lnSpcReduction="20000"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Структура промышленного 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производства </a:t>
            </a:r>
            <a:r>
              <a:rPr lang="ru-RU" sz="32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- 2019</a:t>
            </a:r>
          </a:p>
          <a:p>
            <a:endParaRPr lang="ru-RU" sz="3200" b="1" dirty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053150698"/>
              </p:ext>
            </p:extLst>
          </p:nvPr>
        </p:nvGraphicFramePr>
        <p:xfrm>
          <a:off x="143693" y="915567"/>
          <a:ext cx="6827883" cy="4227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6622870" y="1345473"/>
            <a:ext cx="2521130" cy="15414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Объем производства –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 3 167,6 млн. р.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622870" y="3274421"/>
            <a:ext cx="2521130" cy="15414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Занято - 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 1514 чел.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7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2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58088" cy="977360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    Инвестиции </a:t>
            </a:r>
            <a:r>
              <a:rPr lang="ru-RU" sz="32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в промышленности </a:t>
            </a:r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–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 </a:t>
            </a:r>
            <a:r>
              <a:rPr lang="ru-RU" sz="32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156,0 млн. рублей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4116354169"/>
              </p:ext>
            </p:extLst>
          </p:nvPr>
        </p:nvGraphicFramePr>
        <p:xfrm>
          <a:off x="525626" y="732186"/>
          <a:ext cx="7424057" cy="4463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45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29971"/>
            <a:ext cx="9158088" cy="966652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Лесная отрасль – </a:t>
            </a:r>
            <a:endParaRPr lang="ru-RU" sz="3200" b="1" dirty="0" smtClean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  <a:p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итоги </a:t>
            </a:r>
            <a:r>
              <a:rPr lang="ru-RU" sz="32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2019 года</a:t>
            </a:r>
          </a:p>
          <a:p>
            <a:endParaRPr lang="ru-RU" sz="3200" b="1" dirty="0"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366159"/>
            <a:ext cx="3657600" cy="27430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816025"/>
            <a:ext cx="3505200" cy="23217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1706" y="996622"/>
            <a:ext cx="5284694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endParaRPr lang="ru-RU" sz="2000" b="1" dirty="0" smtClean="0">
              <a:latin typeface="Arial Narrow" pitchFamily="34" charset="0"/>
            </a:endParaRPr>
          </a:p>
          <a:p>
            <a:pPr marL="285750" indent="-285750">
              <a:buFont typeface="Wingdings" pitchFamily="2" charset="2"/>
              <a:buChar char="q"/>
            </a:pPr>
            <a:endParaRPr lang="ru-RU" b="1" dirty="0" smtClean="0">
              <a:latin typeface="Arial Narrow" pitchFamily="34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ru-RU" b="1" dirty="0" smtClean="0">
                <a:latin typeface="Arial Narrow" pitchFamily="34" charset="0"/>
              </a:rPr>
              <a:t>Увеличение </a:t>
            </a:r>
            <a:r>
              <a:rPr lang="ru-RU" b="1" dirty="0">
                <a:latin typeface="Arial Narrow" pitchFamily="34" charset="0"/>
              </a:rPr>
              <a:t>объема переработанной </a:t>
            </a:r>
            <a:r>
              <a:rPr lang="ru-RU" b="1" dirty="0" smtClean="0">
                <a:latin typeface="Arial Narrow" pitchFamily="34" charset="0"/>
              </a:rPr>
              <a:t>( </a:t>
            </a:r>
            <a:r>
              <a:rPr lang="ru-RU" b="1" dirty="0">
                <a:latin typeface="Arial Narrow" pitchFamily="34" charset="0"/>
              </a:rPr>
              <a:t>в 2 раза</a:t>
            </a:r>
            <a:r>
              <a:rPr lang="ru-RU" b="1" dirty="0" smtClean="0">
                <a:latin typeface="Arial Narrow" pitchFamily="34" charset="0"/>
              </a:rPr>
              <a:t>).</a:t>
            </a:r>
            <a:endParaRPr lang="ru-RU" b="1" dirty="0">
              <a:latin typeface="Arial Narrow" pitchFamily="34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b="1" dirty="0" smtClean="0">
                <a:latin typeface="Arial Narrow" pitchFamily="34" charset="0"/>
              </a:rPr>
              <a:t>Увеличение цены древесины </a:t>
            </a:r>
            <a:r>
              <a:rPr lang="ru-RU" b="1" dirty="0">
                <a:latin typeface="Arial Narrow" pitchFamily="34" charset="0"/>
              </a:rPr>
              <a:t>в лесхозе </a:t>
            </a:r>
            <a:r>
              <a:rPr lang="ru-RU" b="1" dirty="0" smtClean="0">
                <a:latin typeface="Arial Narrow" pitchFamily="34" charset="0"/>
              </a:rPr>
              <a:t>и реализация </a:t>
            </a:r>
            <a:r>
              <a:rPr lang="ru-RU" b="1" dirty="0">
                <a:latin typeface="Arial Narrow" pitchFamily="34" charset="0"/>
              </a:rPr>
              <a:t>круглого леса с площадки </a:t>
            </a:r>
            <a:r>
              <a:rPr lang="ru-RU" b="1" dirty="0" smtClean="0">
                <a:latin typeface="Arial Narrow" pitchFamily="34" charset="0"/>
              </a:rPr>
              <a:t>лесхозов.</a:t>
            </a:r>
            <a:endParaRPr lang="ru-RU" b="1" dirty="0">
              <a:latin typeface="Arial Narrow" pitchFamily="34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b="1" dirty="0">
                <a:latin typeface="Arial Narrow" pitchFamily="34" charset="0"/>
              </a:rPr>
              <a:t>Создано </a:t>
            </a:r>
            <a:r>
              <a:rPr lang="ru-RU" b="1" dirty="0" smtClean="0">
                <a:latin typeface="Arial Narrow" pitchFamily="34" charset="0"/>
              </a:rPr>
              <a:t>34 </a:t>
            </a:r>
            <a:r>
              <a:rPr lang="ru-RU" b="1" dirty="0">
                <a:latin typeface="Arial Narrow" pitchFamily="34" charset="0"/>
              </a:rPr>
              <a:t>новых рабочих </a:t>
            </a:r>
            <a:r>
              <a:rPr lang="ru-RU" b="1" dirty="0" smtClean="0">
                <a:latin typeface="Arial Narrow" pitchFamily="34" charset="0"/>
              </a:rPr>
              <a:t>места. </a:t>
            </a:r>
            <a:endParaRPr lang="ru-RU" b="1" dirty="0">
              <a:latin typeface="Arial Narrow" pitchFamily="34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b="1" dirty="0">
                <a:latin typeface="Arial Narrow" pitchFamily="34" charset="0"/>
              </a:rPr>
              <a:t>Легализовано 15 рабочих </a:t>
            </a:r>
            <a:r>
              <a:rPr lang="ru-RU" b="1" dirty="0" smtClean="0">
                <a:latin typeface="Arial Narrow" pitchFamily="34" charset="0"/>
              </a:rPr>
              <a:t>мест.</a:t>
            </a:r>
            <a:endParaRPr lang="ru-RU" b="1" dirty="0">
              <a:latin typeface="Arial Narrow" pitchFamily="34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b="1" dirty="0" smtClean="0">
                <a:latin typeface="Arial Narrow" pitchFamily="34" charset="0"/>
              </a:rPr>
              <a:t>Принят ОЗ «Об </a:t>
            </a:r>
            <a:r>
              <a:rPr lang="ru-RU" b="1" dirty="0">
                <a:latin typeface="Arial Narrow" pitchFamily="34" charset="0"/>
              </a:rPr>
              <a:t>организации деятельности пунктов приема и отгрузки древесины на территории Новосибирской области и о внесении изменений в Закон Новосибирской области </a:t>
            </a:r>
            <a:r>
              <a:rPr lang="ru-RU" b="1" dirty="0" smtClean="0">
                <a:latin typeface="Arial Narrow" pitchFamily="34" charset="0"/>
              </a:rPr>
              <a:t>«Об </a:t>
            </a:r>
            <a:r>
              <a:rPr lang="ru-RU" b="1" dirty="0">
                <a:latin typeface="Arial Narrow" pitchFamily="34" charset="0"/>
              </a:rPr>
              <a:t>административных правонарушениях в Новосибирской </a:t>
            </a:r>
            <a:r>
              <a:rPr lang="ru-RU" b="1" dirty="0" smtClean="0">
                <a:latin typeface="Arial Narrow" pitchFamily="34" charset="0"/>
              </a:rPr>
              <a:t>области</a:t>
            </a:r>
            <a:r>
              <a:rPr lang="ru-RU" b="1" dirty="0" smtClean="0">
                <a:latin typeface="Arial Narrow" pitchFamily="34" charset="0"/>
              </a:rPr>
              <a:t>».</a:t>
            </a:r>
            <a:endParaRPr lang="ru-RU" b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64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29971"/>
            <a:ext cx="9158088" cy="880274"/>
          </a:xfrm>
          <a:solidFill>
            <a:schemeClr val="accent2"/>
          </a:solidFill>
        </p:spPr>
        <p:txBody>
          <a:bodyPr>
            <a:normAutofit fontScale="92500" lnSpcReduction="20000"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Инвестиционный </a:t>
            </a:r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проект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 </a:t>
            </a:r>
            <a:r>
              <a:rPr lang="ru-RU" sz="32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АО «</a:t>
            </a:r>
            <a:r>
              <a:rPr lang="ru-RU" sz="3200" b="1" dirty="0" err="1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Сузунский</a:t>
            </a:r>
            <a:r>
              <a:rPr lang="ru-RU" sz="32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 лесхоз»</a:t>
            </a:r>
          </a:p>
          <a:p>
            <a:endParaRPr lang="ru-RU" sz="2400" b="1" dirty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413"/>
            <a:ext cx="9144000" cy="326838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55684" y="344871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Arial Narrow" pitchFamily="34" charset="0"/>
                <a:cs typeface="Times New Roman" panose="02020603050405020304" pitchFamily="18" charset="0"/>
              </a:rPr>
              <a:t>Оборудование</a:t>
            </a:r>
          </a:p>
          <a:p>
            <a:r>
              <a:rPr lang="en-US" dirty="0">
                <a:latin typeface="Arial Narrow" pitchFamily="34" charset="0"/>
                <a:cs typeface="Times New Roman" panose="02020603050405020304" pitchFamily="18" charset="0"/>
              </a:rPr>
              <a:t>KRAFTER</a:t>
            </a:r>
            <a:endParaRPr lang="ru-RU" dirty="0">
              <a:latin typeface="Arial Narrow" pitchFamily="34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https://remoskop.ru/wp-content/uploads/2018/11/post_5bf77be2b3744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678" y="3180330"/>
            <a:ext cx="2906012" cy="181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im0-tub-ru.yandex.net/i?id=3bb756fffce7b2c964e02e7c57d9cecf-l&amp;n=13&amp;w=1000&amp;h=66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960" y="3683095"/>
            <a:ext cx="2192851" cy="146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07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870666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800" b="1" i="1" dirty="0" smtClean="0">
                <a:solidFill>
                  <a:srgbClr val="002060"/>
                </a:solidFill>
                <a:latin typeface="Batang" pitchFamily="18" charset="-127"/>
                <a:ea typeface="Batang" pitchFamily="18" charset="-127"/>
                <a:cs typeface="+mj-cs"/>
              </a:rPr>
              <a:t>	</a:t>
            </a:r>
            <a:r>
              <a:rPr lang="ru-RU" sz="2400" b="1" i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                                                     В.В. Путин</a:t>
            </a:r>
            <a:endParaRPr lang="ru-RU" sz="2400" b="1" i="1" dirty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059583"/>
            <a:ext cx="3706742" cy="2116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одзаголовок 5"/>
          <p:cNvSpPr>
            <a:spLocks noGrp="1"/>
          </p:cNvSpPr>
          <p:nvPr>
            <p:ph type="subTitle" idx="1"/>
          </p:nvPr>
        </p:nvSpPr>
        <p:spPr>
          <a:xfrm>
            <a:off x="-14088" y="0"/>
            <a:ext cx="9158088" cy="1059583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Послание Президента РФ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Федеральному Собранию</a:t>
            </a:r>
          </a:p>
          <a:p>
            <a:endParaRPr lang="ru-RU" sz="2400" b="1" i="1" dirty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</p:txBody>
      </p:sp>
      <p:pic>
        <p:nvPicPr>
          <p:cNvPr id="6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574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420763"/>
            <a:ext cx="77768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b="1" i="1" dirty="0" smtClean="0">
                <a:solidFill>
                  <a:srgbClr val="000000"/>
                </a:solidFill>
                <a:latin typeface="Arial Narrow" pitchFamily="34" charset="0"/>
                <a:ea typeface="Batang" pitchFamily="18" charset="-127"/>
              </a:rPr>
              <a:t>	</a:t>
            </a:r>
            <a:r>
              <a:rPr lang="ru-RU" sz="2000" b="1" i="1" dirty="0" smtClean="0">
                <a:solidFill>
                  <a:srgbClr val="000000"/>
                </a:solidFill>
                <a:latin typeface="Arial Narrow" pitchFamily="34" charset="0"/>
                <a:ea typeface="Batang" pitchFamily="18" charset="-127"/>
              </a:rPr>
              <a:t>«</a:t>
            </a:r>
            <a:r>
              <a:rPr lang="ru-RU" sz="2000" b="1" i="1" dirty="0">
                <a:solidFill>
                  <a:srgbClr val="000000"/>
                </a:solidFill>
                <a:latin typeface="Arial Narrow" pitchFamily="34" charset="0"/>
                <a:ea typeface="Batang" pitchFamily="18" charset="-127"/>
              </a:rPr>
              <a:t>Сегодня в нашем </a:t>
            </a:r>
            <a:r>
              <a:rPr lang="ru-RU" sz="2000" b="1" i="1" dirty="0" smtClean="0">
                <a:solidFill>
                  <a:srgbClr val="000000"/>
                </a:solidFill>
                <a:latin typeface="Arial Narrow" pitchFamily="34" charset="0"/>
                <a:ea typeface="Batang" pitchFamily="18" charset="-127"/>
              </a:rPr>
              <a:t>обществе </a:t>
            </a:r>
          </a:p>
          <a:p>
            <a:pPr algn="l"/>
            <a:r>
              <a:rPr lang="ru-RU" sz="2000" b="1" i="1" dirty="0" smtClean="0">
                <a:solidFill>
                  <a:srgbClr val="000000"/>
                </a:solidFill>
                <a:latin typeface="Arial Narrow" pitchFamily="34" charset="0"/>
                <a:ea typeface="Batang" pitchFamily="18" charset="-127"/>
              </a:rPr>
              <a:t>чётко обозначился запрос на </a:t>
            </a:r>
          </a:p>
          <a:p>
            <a:pPr algn="l"/>
            <a:r>
              <a:rPr lang="ru-RU" sz="2000" b="1" i="1" dirty="0" smtClean="0">
                <a:solidFill>
                  <a:srgbClr val="000000"/>
                </a:solidFill>
                <a:latin typeface="Arial Narrow" pitchFamily="34" charset="0"/>
                <a:ea typeface="Batang" pitchFamily="18" charset="-127"/>
              </a:rPr>
              <a:t>перемены.  </a:t>
            </a:r>
            <a:r>
              <a:rPr lang="ru-RU" sz="2000" b="1" i="1" dirty="0">
                <a:solidFill>
                  <a:srgbClr val="000000"/>
                </a:solidFill>
                <a:latin typeface="Arial Narrow" pitchFamily="34" charset="0"/>
                <a:ea typeface="Batang" pitchFamily="18" charset="-127"/>
              </a:rPr>
              <a:t>Люди хотят развития и сами </a:t>
            </a:r>
          </a:p>
          <a:p>
            <a:pPr algn="l"/>
            <a:r>
              <a:rPr lang="ru-RU" sz="2000" b="1" i="1" dirty="0">
                <a:solidFill>
                  <a:srgbClr val="000000"/>
                </a:solidFill>
                <a:latin typeface="Arial Narrow" pitchFamily="34" charset="0"/>
                <a:ea typeface="Batang" pitchFamily="18" charset="-127"/>
              </a:rPr>
              <a:t>стремятся двигаться вперёд в </a:t>
            </a:r>
          </a:p>
          <a:p>
            <a:pPr algn="l"/>
            <a:r>
              <a:rPr lang="ru-RU" sz="2000" b="1" i="1" dirty="0">
                <a:solidFill>
                  <a:srgbClr val="000000"/>
                </a:solidFill>
                <a:latin typeface="Arial Narrow" pitchFamily="34" charset="0"/>
                <a:ea typeface="Batang" pitchFamily="18" charset="-127"/>
              </a:rPr>
              <a:t>профессии, знаниях, в достижении </a:t>
            </a:r>
            <a:endParaRPr lang="ru-RU" sz="2000" b="1" i="1" dirty="0" smtClean="0">
              <a:solidFill>
                <a:srgbClr val="000000"/>
              </a:solidFill>
              <a:latin typeface="Arial Narrow" pitchFamily="34" charset="0"/>
              <a:ea typeface="Batang" pitchFamily="18" charset="-127"/>
            </a:endParaRPr>
          </a:p>
          <a:p>
            <a:pPr algn="l"/>
            <a:r>
              <a:rPr lang="ru-RU" sz="2000" b="1" i="1" dirty="0" smtClean="0">
                <a:solidFill>
                  <a:srgbClr val="000000"/>
                </a:solidFill>
                <a:latin typeface="Arial Narrow" pitchFamily="34" charset="0"/>
                <a:ea typeface="Batang" pitchFamily="18" charset="-127"/>
              </a:rPr>
              <a:t>благополучия</a:t>
            </a:r>
            <a:r>
              <a:rPr lang="ru-RU" sz="2000" b="1" i="1" dirty="0">
                <a:solidFill>
                  <a:srgbClr val="000000"/>
                </a:solidFill>
                <a:latin typeface="Arial Narrow" pitchFamily="34" charset="0"/>
                <a:ea typeface="Batang" pitchFamily="18" charset="-127"/>
              </a:rPr>
              <a:t>, готовы брать на себя </a:t>
            </a:r>
            <a:endParaRPr lang="ru-RU" sz="2000" b="1" i="1" dirty="0" smtClean="0">
              <a:solidFill>
                <a:srgbClr val="000000"/>
              </a:solidFill>
              <a:latin typeface="Arial Narrow" pitchFamily="34" charset="0"/>
              <a:ea typeface="Batang" pitchFamily="18" charset="-127"/>
            </a:endParaRPr>
          </a:p>
          <a:p>
            <a:pPr algn="l"/>
            <a:r>
              <a:rPr lang="ru-RU" sz="2000" b="1" i="1" dirty="0" smtClean="0">
                <a:solidFill>
                  <a:srgbClr val="000000"/>
                </a:solidFill>
                <a:latin typeface="Arial Narrow" pitchFamily="34" charset="0"/>
                <a:ea typeface="Batang" pitchFamily="18" charset="-127"/>
              </a:rPr>
              <a:t>ответственность </a:t>
            </a:r>
            <a:r>
              <a:rPr lang="ru-RU" sz="2000" b="1" i="1" dirty="0">
                <a:solidFill>
                  <a:srgbClr val="000000"/>
                </a:solidFill>
                <a:latin typeface="Arial Narrow" pitchFamily="34" charset="0"/>
                <a:ea typeface="Batang" pitchFamily="18" charset="-127"/>
              </a:rPr>
              <a:t>за конкретные дела.  </a:t>
            </a:r>
            <a:r>
              <a:rPr lang="ru-RU" sz="2000" b="1" i="1" dirty="0" smtClean="0">
                <a:solidFill>
                  <a:srgbClr val="000000"/>
                </a:solidFill>
                <a:latin typeface="Arial Narrow" pitchFamily="34" charset="0"/>
                <a:ea typeface="Batang" pitchFamily="18" charset="-127"/>
              </a:rPr>
              <a:t>Зачастую </a:t>
            </a:r>
            <a:r>
              <a:rPr lang="ru-RU" sz="2000" b="1" i="1" dirty="0">
                <a:solidFill>
                  <a:srgbClr val="000000"/>
                </a:solidFill>
                <a:latin typeface="Arial Narrow" pitchFamily="34" charset="0"/>
                <a:ea typeface="Batang" pitchFamily="18" charset="-127"/>
              </a:rPr>
              <a:t>они лучше знают, что, почему </a:t>
            </a:r>
            <a:r>
              <a:rPr lang="ru-RU" sz="2000" b="1" i="1" dirty="0" smtClean="0">
                <a:solidFill>
                  <a:srgbClr val="000000"/>
                </a:solidFill>
                <a:latin typeface="Arial Narrow" pitchFamily="34" charset="0"/>
                <a:ea typeface="Batang" pitchFamily="18" charset="-127"/>
              </a:rPr>
              <a:t> </a:t>
            </a:r>
            <a:r>
              <a:rPr lang="ru-RU" sz="2000" b="1" i="1" dirty="0">
                <a:solidFill>
                  <a:srgbClr val="000000"/>
                </a:solidFill>
                <a:latin typeface="Arial Narrow" pitchFamily="34" charset="0"/>
                <a:ea typeface="Batang" pitchFamily="18" charset="-127"/>
              </a:rPr>
              <a:t>и как надо менять там, где они живут, </a:t>
            </a:r>
            <a:r>
              <a:rPr lang="ru-RU" sz="2000" b="1" i="1" dirty="0" smtClean="0">
                <a:solidFill>
                  <a:srgbClr val="000000"/>
                </a:solidFill>
                <a:latin typeface="Arial Narrow" pitchFamily="34" charset="0"/>
                <a:ea typeface="Batang" pitchFamily="18" charset="-127"/>
              </a:rPr>
              <a:t>работают.»</a:t>
            </a:r>
          </a:p>
          <a:p>
            <a:pPr algn="r"/>
            <a:r>
              <a:rPr lang="ru-RU" sz="2000" b="1" i="1" dirty="0" smtClean="0">
                <a:solidFill>
                  <a:srgbClr val="000000"/>
                </a:solidFill>
                <a:latin typeface="Arial Narrow" pitchFamily="34" charset="0"/>
                <a:ea typeface="Batang" pitchFamily="18" charset="-127"/>
              </a:rPr>
              <a:t>В.В. Путин</a:t>
            </a:r>
            <a:endParaRPr lang="ru-RU" sz="2000" b="1" i="1" dirty="0">
              <a:solidFill>
                <a:srgbClr val="000000"/>
              </a:solidFill>
              <a:latin typeface="Arial Narrow" pitchFamily="34" charset="0"/>
              <a:ea typeface="Batang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9420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-14088" y="0"/>
            <a:ext cx="9158088" cy="910245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Промышленность - 2020</a:t>
            </a:r>
          </a:p>
        </p:txBody>
      </p:sp>
      <p:pic>
        <p:nvPicPr>
          <p:cNvPr id="5142" name="Picture 22" descr="https://pth58.ru/image/catalog/got/pelmen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08" y="2963427"/>
            <a:ext cx="2658113" cy="15278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44" name="Picture 24" descr="https://news.milkbranch.ru/wp-content/uploads/2019/12/foodnews_7-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57"/>
          <a:stretch/>
        </p:blipFill>
        <p:spPr bwMode="auto">
          <a:xfrm>
            <a:off x="3657255" y="895194"/>
            <a:ext cx="2143746" cy="1659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46" name="Picture 26" descr="http://test.efnsk.ru/foto/obor_0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710" b="22117"/>
          <a:stretch/>
        </p:blipFill>
        <p:spPr bwMode="auto">
          <a:xfrm>
            <a:off x="495968" y="932859"/>
            <a:ext cx="2707829" cy="1638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48" name="Picture 28" descr="https://im0-tub-ru.yandex.net/i?id=c14ed7bd3619afa64ccc40393060ab5a-l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453" y="3601515"/>
            <a:ext cx="1326328" cy="7391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0" name="Picture 30" descr="https://c.pxhere.com/photos/9f/d3/beef_cow_slaughterhouse_slaughter_house_processing_facility_meat_food-1166972.jpg!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374" y="2810269"/>
            <a:ext cx="2824884" cy="1588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0" name="Picture 2" descr="https://metallo-obrabotka24.ru/wp-content/uploads/2019/12/proektirovanie-xlebopekarnux-predpriyatii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255" y="3027217"/>
            <a:ext cx="2236376" cy="14640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86719" y="230130"/>
            <a:ext cx="1547733" cy="27504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90718" y="4503533"/>
            <a:ext cx="2113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Narrow" pitchFamily="34" charset="0"/>
              </a:rPr>
              <a:t>Пельменная фабрика</a:t>
            </a:r>
            <a:endParaRPr lang="ru-RU" dirty="0">
              <a:latin typeface="Arial Narrow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2008" y="2529419"/>
            <a:ext cx="3199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Narrow" pitchFamily="34" charset="0"/>
              </a:rPr>
              <a:t>Глубокая переработка древесины</a:t>
            </a:r>
            <a:endParaRPr lang="ru-RU" dirty="0">
              <a:latin typeface="Arial Narrow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51923" y="2562112"/>
            <a:ext cx="2087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Narrow" pitchFamily="34" charset="0"/>
              </a:rPr>
              <a:t>Переработка  молока</a:t>
            </a:r>
            <a:endParaRPr lang="ru-RU" dirty="0">
              <a:latin typeface="Arial Narrow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16869" y="2437683"/>
            <a:ext cx="2250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Narrow" pitchFamily="34" charset="0"/>
              </a:rPr>
              <a:t>Швейное производство</a:t>
            </a:r>
            <a:endParaRPr lang="ru-RU" dirty="0">
              <a:latin typeface="Arial Narrow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83453" y="4491231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Narrow" pitchFamily="34" charset="0"/>
              </a:rPr>
              <a:t>Переработка мяса</a:t>
            </a:r>
            <a:endParaRPr lang="ru-RU" dirty="0">
              <a:latin typeface="Arial Narrow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35634" y="4519113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Narrow" pitchFamily="34" charset="0"/>
              </a:rPr>
              <a:t>Пекарня</a:t>
            </a:r>
            <a:endParaRPr lang="ru-RU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28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g2.freepng.ru/20180612/xsg/kisspng-computer-icons-ethereum-blockchain-protec-oil-5b1fe89d5dd4e1.06660129152881782138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87" y="2124044"/>
            <a:ext cx="1985763" cy="19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img2.freepng.ru/20180612/xsg/kisspng-computer-icons-ethereum-blockchain-protec-oil-5b1fe89d5dd4e1.06660129152881782138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29" y="4432148"/>
            <a:ext cx="400049" cy="40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img2.freepng.ru/20180612/xsg/kisspng-computer-icons-ethereum-blockchain-protec-oil-5b1fe89d5dd4e1.06660129152881782138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0" y="2952675"/>
            <a:ext cx="400049" cy="40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img2.freepng.ru/20180612/xsg/kisspng-computer-icons-ethereum-blockchain-protec-oil-5b1fe89d5dd4e1.066601291528817821384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154" y="1275500"/>
            <a:ext cx="331749" cy="33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img2.freepng.ru/20180612/xsg/kisspng-computer-icons-ethereum-blockchain-protec-oil-5b1fe89d5dd4e1.066601291528817821384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957" y="1238213"/>
            <a:ext cx="406323" cy="40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img2.freepng.ru/20180612/xsg/kisspng-computer-icons-ethereum-blockchain-protec-oil-5b1fe89d5dd4e1.06660129152881782138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9" y="3603473"/>
            <a:ext cx="400049" cy="40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img2.freepng.ru/20180612/xsg/kisspng-computer-icons-ethereum-blockchain-protec-oil-5b1fe89d5dd4e1.06660129152881782138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9" y="2398485"/>
            <a:ext cx="400049" cy="40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img2.freepng.ru/20180612/xsg/kisspng-computer-icons-ethereum-blockchain-protec-oil-5b1fe89d5dd4e1.066601291528817821384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78" y="2776463"/>
            <a:ext cx="352425" cy="35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img2.freepng.ru/20180612/xsg/kisspng-computer-icons-ethereum-blockchain-protec-oil-5b1fe89d5dd4e1.066601291528817821384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545" y="2128763"/>
            <a:ext cx="352425" cy="35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img2.freepng.ru/20180612/xsg/kisspng-computer-icons-ethereum-blockchain-protec-oil-5b1fe89d5dd4e1.06660129152881782138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3" y="3128888"/>
            <a:ext cx="400049" cy="40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3"/>
          <a:stretch/>
        </p:blipFill>
        <p:spPr bwMode="auto">
          <a:xfrm>
            <a:off x="2073583" y="-50989"/>
            <a:ext cx="4086743" cy="5194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-27759" y="4263081"/>
            <a:ext cx="9158088" cy="940590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Схема газификации Сузунского района</a:t>
            </a:r>
          </a:p>
        </p:txBody>
      </p:sp>
      <p:pic>
        <p:nvPicPr>
          <p:cNvPr id="18" name="Picture 2" descr="https://img2.freepng.ru/20180612/xsg/kisspng-computer-icons-ethereum-blockchain-protec-oil-5b1fe89d5dd4e1.06660129152881782138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269" y="412722"/>
            <a:ext cx="1985763" cy="19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tatic9.stcont.com/datas/photos/800x800/bf/3c/c26c7d1604c1c58a111cc2b8e5aa.jpg?0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04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957" y="2423131"/>
            <a:ext cx="4357801" cy="177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22355" y="259492"/>
            <a:ext cx="1420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err="1" smtClean="0">
                <a:latin typeface="Arial Narrow" pitchFamily="34" charset="0"/>
              </a:rPr>
              <a:t>Искитимский</a:t>
            </a:r>
            <a:endParaRPr lang="ru-RU" b="1" dirty="0" smtClean="0">
              <a:latin typeface="Arial Narrow" pitchFamily="34" charset="0"/>
            </a:endParaRPr>
          </a:p>
          <a:p>
            <a:pPr algn="ctr"/>
            <a:r>
              <a:rPr lang="ru-RU" b="1" dirty="0" smtClean="0">
                <a:latin typeface="Arial Narrow" pitchFamily="34" charset="0"/>
              </a:rPr>
              <a:t> район</a:t>
            </a:r>
            <a:endParaRPr lang="ru-RU" b="1" dirty="0">
              <a:latin typeface="Arial Narrow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05001" y="1118208"/>
            <a:ext cx="16434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err="1" smtClean="0">
                <a:latin typeface="Arial Narrow" pitchFamily="34" charset="0"/>
              </a:rPr>
              <a:t>Черепановский</a:t>
            </a:r>
            <a:endParaRPr lang="ru-RU" b="1" dirty="0" smtClean="0">
              <a:latin typeface="Arial Narrow" pitchFamily="34" charset="0"/>
            </a:endParaRPr>
          </a:p>
          <a:p>
            <a:pPr algn="ctr"/>
            <a:r>
              <a:rPr lang="ru-RU" b="1" dirty="0" smtClean="0">
                <a:latin typeface="Arial Narrow" pitchFamily="34" charset="0"/>
              </a:rPr>
              <a:t> район</a:t>
            </a:r>
            <a:endParaRPr lang="ru-RU" b="1" dirty="0">
              <a:latin typeface="Arial Narrow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85574" y="3528937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Arial Narrow" pitchFamily="34" charset="0"/>
              </a:rPr>
              <a:t>Сузун</a:t>
            </a:r>
            <a:endParaRPr lang="ru-RU" b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63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58088" cy="910245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Транспортная доступность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330" y="573416"/>
            <a:ext cx="2427270" cy="18112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7" name="Picture 5" descr="https://skr.su/uploaded/thumbnails/1901426_850x500_fit-122316408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01" y="2384619"/>
            <a:ext cx="3971109" cy="26546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362754" y="4542576"/>
            <a:ext cx="3892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Школьные автобусы - 24</a:t>
            </a:r>
            <a:endParaRPr lang="ru-RU" sz="28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848" y="2506872"/>
            <a:ext cx="3362324" cy="25323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97893" y="858589"/>
            <a:ext cx="566373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Дорожное строительство </a:t>
            </a:r>
            <a:endParaRPr lang="ru-RU" sz="40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Narrow" pitchFamily="34" charset="0"/>
              <a:ea typeface="+mj-ea"/>
              <a:cs typeface="+mj-cs"/>
            </a:endParaRPr>
          </a:p>
          <a:p>
            <a:pPr algn="ctr"/>
            <a:r>
              <a:rPr lang="ru-RU" sz="4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2019 </a:t>
            </a:r>
            <a:r>
              <a:rPr lang="ru-RU" sz="4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год </a:t>
            </a:r>
            <a:r>
              <a:rPr lang="ru-RU" sz="4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– </a:t>
            </a:r>
          </a:p>
          <a:p>
            <a:pPr algn="ctr"/>
            <a:r>
              <a:rPr lang="ru-RU" sz="4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230 </a:t>
            </a:r>
            <a:r>
              <a:rPr lang="ru-RU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млн. </a:t>
            </a:r>
            <a:r>
              <a:rPr lang="ru-RU" sz="4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р.</a:t>
            </a:r>
            <a:endParaRPr lang="ru-RU" sz="40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Narrow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4024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29971"/>
            <a:ext cx="9158088" cy="880274"/>
          </a:xfrm>
          <a:solidFill>
            <a:schemeClr val="accent2"/>
          </a:solidFill>
        </p:spPr>
        <p:txBody>
          <a:bodyPr>
            <a:normAutofit fontScale="92500" lnSpcReduction="20000"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Национальный проект «Демография»-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ФП «Старшее поколение»</a:t>
            </a:r>
            <a:endParaRPr lang="ru-RU" sz="3200" b="1" dirty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251" y="741060"/>
            <a:ext cx="6785480" cy="406992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62433" y="4700028"/>
            <a:ext cx="4883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 Narrow" pitchFamily="34" charset="0"/>
              </a:rPr>
              <a:t>Транспорт для доставки пожилых граждан в ЦРБ</a:t>
            </a:r>
            <a:endParaRPr lang="ru-RU" b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59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29971"/>
            <a:ext cx="9158088" cy="880274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Пополнение автопарка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583" y="2583737"/>
            <a:ext cx="3597568" cy="24757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556" y="2164823"/>
            <a:ext cx="3507478" cy="18562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98" y="1106035"/>
            <a:ext cx="3371246" cy="22415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2010" y="3787097"/>
            <a:ext cx="42482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latin typeface="Arial Narrow" pitchFamily="34" charset="0"/>
              </a:rPr>
              <a:t>4</a:t>
            </a:r>
            <a:r>
              <a:rPr lang="ru-RU" sz="3200" b="1" dirty="0">
                <a:solidFill>
                  <a:srgbClr val="7030A0"/>
                </a:solidFill>
                <a:latin typeface="Arial Narrow" pitchFamily="34" charset="0"/>
              </a:rPr>
              <a:t> </a:t>
            </a:r>
            <a:r>
              <a:rPr lang="ru-RU" sz="3200" b="1" dirty="0">
                <a:latin typeface="Arial Narrow" pitchFamily="34" charset="0"/>
              </a:rPr>
              <a:t>автобуса </a:t>
            </a:r>
            <a:r>
              <a:rPr lang="ru-RU" sz="3200" b="1" dirty="0" smtClean="0">
                <a:latin typeface="Arial Narrow" pitchFamily="34" charset="0"/>
              </a:rPr>
              <a:t>–</a:t>
            </a:r>
          </a:p>
          <a:p>
            <a:pPr algn="ctr"/>
            <a:r>
              <a:rPr lang="ru-RU" sz="3200" b="1" dirty="0" smtClean="0">
                <a:latin typeface="Arial Narrow" pitchFamily="34" charset="0"/>
              </a:rPr>
              <a:t> </a:t>
            </a:r>
            <a:r>
              <a:rPr lang="ru-RU" sz="3200" b="1" dirty="0">
                <a:latin typeface="Arial Narrow" pitchFamily="34" charset="0"/>
              </a:rPr>
              <a:t>МУП «</a:t>
            </a:r>
            <a:r>
              <a:rPr lang="ru-RU" sz="3200" b="1" dirty="0" err="1">
                <a:latin typeface="Arial Narrow" pitchFamily="34" charset="0"/>
              </a:rPr>
              <a:t>Сузунское</a:t>
            </a:r>
            <a:r>
              <a:rPr lang="ru-RU" sz="3200" b="1" dirty="0">
                <a:latin typeface="Arial Narrow" pitchFamily="34" charset="0"/>
              </a:rPr>
              <a:t> ПАТП»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99791" y="1087605"/>
            <a:ext cx="311655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Arial Narrow" pitchFamily="34" charset="0"/>
              </a:rPr>
              <a:t>Скорая помощь –</a:t>
            </a:r>
          </a:p>
          <a:p>
            <a:r>
              <a:rPr lang="ru-RU" sz="3200" b="1" dirty="0" smtClean="0">
                <a:latin typeface="Arial Narrow" pitchFamily="34" charset="0"/>
              </a:rPr>
              <a:t> </a:t>
            </a:r>
            <a:r>
              <a:rPr lang="ru-RU" sz="3200" b="1" dirty="0" err="1" smtClean="0">
                <a:latin typeface="Arial Narrow" pitchFamily="34" charset="0"/>
              </a:rPr>
              <a:t>Шарчинская</a:t>
            </a:r>
            <a:r>
              <a:rPr lang="ru-RU" sz="3200" b="1" dirty="0" smtClean="0">
                <a:latin typeface="Arial Narrow" pitchFamily="34" charset="0"/>
              </a:rPr>
              <a:t> УБ</a:t>
            </a:r>
            <a:endParaRPr lang="ru-RU" sz="3200" b="1" dirty="0">
              <a:latin typeface="Arial Narrow" pitchFamily="34" charset="0"/>
            </a:endParaRPr>
          </a:p>
        </p:txBody>
      </p:sp>
      <p:pic>
        <p:nvPicPr>
          <p:cNvPr id="9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08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29971"/>
            <a:ext cx="9158088" cy="880274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Дорожное строительство - 2020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553" y="2817578"/>
            <a:ext cx="2725151" cy="21639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0582" y="1604954"/>
            <a:ext cx="575189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 Narrow" pitchFamily="34" charset="0"/>
              </a:rPr>
              <a:t>Капитальный ремонт 8 км а/д </a:t>
            </a:r>
            <a:endParaRPr lang="ru-RU" sz="2400" b="1" dirty="0" smtClean="0">
              <a:latin typeface="Arial Narrow" pitchFamily="34" charset="0"/>
            </a:endParaRPr>
          </a:p>
          <a:p>
            <a:r>
              <a:rPr lang="ru-RU" sz="2400" b="1" dirty="0" smtClean="0">
                <a:latin typeface="Arial Narrow" pitchFamily="34" charset="0"/>
              </a:rPr>
              <a:t>«</a:t>
            </a:r>
            <a:r>
              <a:rPr lang="ru-RU" sz="2400" b="1" dirty="0">
                <a:latin typeface="Arial Narrow" pitchFamily="34" charset="0"/>
              </a:rPr>
              <a:t>Сузун-Черепаново» – </a:t>
            </a:r>
            <a:r>
              <a:rPr lang="ru-RU" sz="2400" b="1" dirty="0">
                <a:solidFill>
                  <a:srgbClr val="C00000"/>
                </a:solidFill>
                <a:latin typeface="Arial Narrow" pitchFamily="34" charset="0"/>
              </a:rPr>
              <a:t>150,0 млн. рублей</a:t>
            </a:r>
          </a:p>
          <a:p>
            <a:r>
              <a:rPr lang="ru-RU" sz="2400" b="1" dirty="0">
                <a:latin typeface="Arial Narrow" pitchFamily="34" charset="0"/>
              </a:rPr>
              <a:t>Ремонт автомобильной дороги </a:t>
            </a:r>
            <a:endParaRPr lang="ru-RU" sz="2400" b="1" dirty="0" smtClean="0">
              <a:latin typeface="Arial Narrow" pitchFamily="34" charset="0"/>
            </a:endParaRPr>
          </a:p>
          <a:p>
            <a:r>
              <a:rPr lang="ru-RU" sz="2400" b="1" dirty="0" smtClean="0">
                <a:latin typeface="Arial Narrow" pitchFamily="34" charset="0"/>
              </a:rPr>
              <a:t>«</a:t>
            </a:r>
            <a:r>
              <a:rPr lang="ru-RU" sz="2400" b="1" dirty="0">
                <a:latin typeface="Arial Narrow" pitchFamily="34" charset="0"/>
              </a:rPr>
              <a:t>Сузун-</a:t>
            </a:r>
            <a:r>
              <a:rPr lang="ru-RU" sz="2400" b="1" dirty="0" err="1">
                <a:latin typeface="Arial Narrow" pitchFamily="34" charset="0"/>
              </a:rPr>
              <a:t>Каргаполово</a:t>
            </a:r>
            <a:r>
              <a:rPr lang="ru-RU" sz="2400" b="1" dirty="0">
                <a:latin typeface="Arial Narrow" pitchFamily="34" charset="0"/>
              </a:rPr>
              <a:t>» – </a:t>
            </a:r>
            <a:r>
              <a:rPr lang="ru-RU" sz="2400" b="1" dirty="0">
                <a:solidFill>
                  <a:srgbClr val="C00000"/>
                </a:solidFill>
                <a:latin typeface="Arial Narrow" pitchFamily="34" charset="0"/>
              </a:rPr>
              <a:t>10,0 млн. рублей</a:t>
            </a:r>
          </a:p>
          <a:p>
            <a:r>
              <a:rPr lang="ru-RU" sz="2400" b="1" dirty="0">
                <a:latin typeface="Arial Narrow" pitchFamily="34" charset="0"/>
              </a:rPr>
              <a:t>Ремонт автомобильных дорог </a:t>
            </a:r>
            <a:r>
              <a:rPr lang="ru-RU" sz="2400" b="1" dirty="0" smtClean="0">
                <a:latin typeface="Arial Narrow" pitchFamily="34" charset="0"/>
              </a:rPr>
              <a:t> в </a:t>
            </a:r>
            <a:r>
              <a:rPr lang="ru-RU" sz="2400" b="1" dirty="0" err="1" smtClean="0">
                <a:latin typeface="Arial Narrow" pitchFamily="34" charset="0"/>
              </a:rPr>
              <a:t>р.п</a:t>
            </a:r>
            <a:r>
              <a:rPr lang="ru-RU" sz="2400" b="1" dirty="0" smtClean="0">
                <a:latin typeface="Arial Narrow" pitchFamily="34" charset="0"/>
              </a:rPr>
              <a:t>. Сузун:</a:t>
            </a:r>
            <a:endParaRPr lang="ru-RU" sz="2400" b="1" dirty="0" smtClean="0">
              <a:latin typeface="Arial Narrow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sz="2400" b="1" dirty="0" smtClean="0">
                <a:latin typeface="Arial Narrow" pitchFamily="34" charset="0"/>
              </a:rPr>
              <a:t>12 улиц (5 км)</a:t>
            </a:r>
          </a:p>
          <a:p>
            <a:pPr marL="342900" indent="-342900">
              <a:buFontTx/>
              <a:buChar char="-"/>
            </a:pPr>
            <a:r>
              <a:rPr lang="ru-RU" sz="2400" b="1" dirty="0" smtClean="0">
                <a:latin typeface="Arial Narrow" pitchFamily="34" charset="0"/>
              </a:rPr>
              <a:t>4 </a:t>
            </a:r>
            <a:r>
              <a:rPr lang="ru-RU" sz="2400" b="1" dirty="0">
                <a:latin typeface="Arial Narrow" pitchFamily="34" charset="0"/>
              </a:rPr>
              <a:t>тротуара </a:t>
            </a:r>
            <a:r>
              <a:rPr lang="ru-RU" sz="2400" b="1" dirty="0" smtClean="0">
                <a:latin typeface="Arial Narrow" pitchFamily="34" charset="0"/>
              </a:rPr>
              <a:t>(1,8 км) </a:t>
            </a:r>
            <a:endParaRPr lang="ru-RU" sz="2400" b="1" dirty="0">
              <a:solidFill>
                <a:srgbClr val="C00000"/>
              </a:solidFill>
              <a:latin typeface="Arial Narrow" pitchFamily="34" charset="0"/>
            </a:endParaRPr>
          </a:p>
          <a:p>
            <a:r>
              <a:rPr lang="ru-RU" sz="2400" b="1" dirty="0">
                <a:latin typeface="Arial Narrow" pitchFamily="34" charset="0"/>
              </a:rPr>
              <a:t>Ремонт автомобильных дорог в МО </a:t>
            </a:r>
            <a:endParaRPr lang="ru-RU" sz="2400" b="1" dirty="0" smtClean="0">
              <a:latin typeface="Arial Narrow" pitchFamily="34" charset="0"/>
            </a:endParaRPr>
          </a:p>
          <a:p>
            <a:r>
              <a:rPr lang="ru-RU" sz="2400" b="1" dirty="0" smtClean="0">
                <a:latin typeface="Arial Narrow" pitchFamily="34" charset="0"/>
              </a:rPr>
              <a:t>17 </a:t>
            </a:r>
            <a:r>
              <a:rPr lang="ru-RU" sz="2400" b="1" dirty="0" smtClean="0">
                <a:latin typeface="Arial Narrow" pitchFamily="34" charset="0"/>
              </a:rPr>
              <a:t>улиц (11,7 км)  </a:t>
            </a:r>
            <a:r>
              <a:rPr lang="ru-RU" sz="2400" b="1" dirty="0">
                <a:latin typeface="Arial Narrow" pitchFamily="34" charset="0"/>
              </a:rPr>
              <a:t>– </a:t>
            </a:r>
            <a:r>
              <a:rPr lang="ru-RU" sz="2400" b="1" dirty="0">
                <a:solidFill>
                  <a:srgbClr val="C00000"/>
                </a:solidFill>
                <a:latin typeface="Arial Narrow" pitchFamily="34" charset="0"/>
              </a:rPr>
              <a:t>39,0 млн. рублей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71516" y="951215"/>
            <a:ext cx="27590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333,0 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млн. рублей</a:t>
            </a:r>
            <a:endParaRPr lang="ru-RU" sz="4000" b="1" dirty="0">
              <a:solidFill>
                <a:srgbClr val="C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7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авая фигурная скобка 1"/>
          <p:cNvSpPr/>
          <p:nvPr/>
        </p:nvSpPr>
        <p:spPr>
          <a:xfrm>
            <a:off x="3006530" y="3547407"/>
            <a:ext cx="246291" cy="704335"/>
          </a:xfrm>
          <a:prstGeom prst="rightBrace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3373394" y="3442377"/>
            <a:ext cx="1519882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129675" y="3523711"/>
            <a:ext cx="2509085" cy="7043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 Narrow" pitchFamily="34" charset="0"/>
              </a:rPr>
              <a:t>36,8 млн. рублей</a:t>
            </a:r>
            <a:endParaRPr lang="ru-RU" sz="2400" b="1" dirty="0">
              <a:solidFill>
                <a:srgbClr val="C0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52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58088" cy="910245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Жилищное строительство</a:t>
            </a:r>
          </a:p>
        </p:txBody>
      </p:sp>
      <p:pic>
        <p:nvPicPr>
          <p:cNvPr id="9" name="Picture 6" descr="C:\Users\user\Desktop\Служебное жилье Ленина, 63\Фото Служебное Строительство Лениня, 63\20200109_1505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2" y="829988"/>
            <a:ext cx="2160736" cy="28809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user\Desktop\Служебное жилье Ленина, 63\Фото от СИ\DSCN32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636" y="829987"/>
            <a:ext cx="3737356" cy="28033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C:\Users\user\Desktop\ИЖС\20181126_1116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688" y="499872"/>
            <a:ext cx="2193798" cy="21937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Y:\Мальцева\Новая папка\IMG_20190828_0930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126" y="2502825"/>
            <a:ext cx="1954790" cy="26063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user\Desktop\Служебное жилье Ленина, 63\Фото Служебное Строительство Лениня, 63\20200109_15034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90" y="2974086"/>
            <a:ext cx="2892552" cy="21694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707934" y="3710969"/>
            <a:ext cx="215315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latin typeface="Arial Narrow" pitchFamily="34" charset="0"/>
              </a:rPr>
              <a:t>Служебное </a:t>
            </a:r>
          </a:p>
          <a:p>
            <a:pPr algn="ctr"/>
            <a:r>
              <a:rPr lang="ru-RU" sz="3200" b="1" dirty="0" smtClean="0">
                <a:latin typeface="Arial Narrow" pitchFamily="34" charset="0"/>
              </a:rPr>
              <a:t>жильё</a:t>
            </a:r>
          </a:p>
          <a:p>
            <a:pPr algn="ctr"/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15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8-конечная звезда 2"/>
          <p:cNvSpPr/>
          <p:nvPr/>
        </p:nvSpPr>
        <p:spPr>
          <a:xfrm>
            <a:off x="2768821" y="989222"/>
            <a:ext cx="1383050" cy="1244516"/>
          </a:xfrm>
          <a:prstGeom prst="star8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 Narrow" pitchFamily="34" charset="0"/>
              </a:rPr>
              <a:t>12 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Arial Narrow" pitchFamily="34" charset="0"/>
              </a:rPr>
              <a:t>квартир</a:t>
            </a:r>
          </a:p>
        </p:txBody>
      </p:sp>
      <p:sp>
        <p:nvSpPr>
          <p:cNvPr id="17" name="8-конечная звезда 16"/>
          <p:cNvSpPr/>
          <p:nvPr/>
        </p:nvSpPr>
        <p:spPr>
          <a:xfrm>
            <a:off x="7786587" y="376425"/>
            <a:ext cx="1383050" cy="1244516"/>
          </a:xfrm>
          <a:prstGeom prst="star8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 Narrow" pitchFamily="34" charset="0"/>
              </a:rPr>
              <a:t>5</a:t>
            </a:r>
            <a:endParaRPr lang="ru-RU" b="1" dirty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  <a:latin typeface="Arial Narrow" pitchFamily="34" charset="0"/>
              </a:rPr>
              <a:t>квартир</a:t>
            </a:r>
          </a:p>
        </p:txBody>
      </p:sp>
    </p:spTree>
    <p:extLst>
      <p:ext uri="{BB962C8B-B14F-4D97-AF65-F5344CB8AC3E}">
        <p14:creationId xmlns:p14="http://schemas.microsoft.com/office/powerpoint/2010/main" val="39498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29971"/>
            <a:ext cx="9158088" cy="880274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Индивидуальное жилищное строительство</a:t>
            </a:r>
          </a:p>
        </p:txBody>
      </p:sp>
      <p:pic>
        <p:nvPicPr>
          <p:cNvPr id="14" name="Picture 3" descr="\\10.5.32.30\уаст и жкх\Горбунова\1. Пронькина Эмма\IMG-20181031-WA0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943" y="3483392"/>
            <a:ext cx="2556418" cy="14379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Picture 2" descr="\\10.5.32.30\уаст и жкх\Горбунова\1. Пронькина Эмма\Фото-0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13" y="1498125"/>
            <a:ext cx="3434911" cy="27479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" name="Picture 5" descr="\\10.5.32.30\уаст и жкх\Добкин\Лесхоз\Новая папка (4)\Полевая 1 Г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588" y="738759"/>
            <a:ext cx="2421128" cy="18158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042" y="2074466"/>
            <a:ext cx="2655089" cy="16477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2" name="TextBox 11"/>
          <p:cNvSpPr txBox="1"/>
          <p:nvPr/>
        </p:nvSpPr>
        <p:spPr>
          <a:xfrm>
            <a:off x="244312" y="4256398"/>
            <a:ext cx="6408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 Narrow" pitchFamily="34" charset="0"/>
              </a:rPr>
              <a:t>Население получило 7 500 куб. м. льготной </a:t>
            </a:r>
          </a:p>
          <a:p>
            <a:pPr algn="ctr"/>
            <a:r>
              <a:rPr lang="ru-RU" sz="2400" b="1" dirty="0" smtClean="0">
                <a:latin typeface="Arial Narrow" pitchFamily="34" charset="0"/>
              </a:rPr>
              <a:t>древесины для строительства жилья</a:t>
            </a:r>
            <a:endParaRPr lang="ru-RU" sz="4800" dirty="0"/>
          </a:p>
        </p:txBody>
      </p:sp>
      <p:pic>
        <p:nvPicPr>
          <p:cNvPr id="10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679224" y="1000438"/>
            <a:ext cx="21655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  <a:latin typeface="Arial Narrow" pitchFamily="34" charset="0"/>
              </a:rPr>
              <a:t>41 дом</a:t>
            </a:r>
            <a:endParaRPr lang="ru-RU" sz="6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15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29971"/>
            <a:ext cx="9158088" cy="880274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ru-RU" sz="2400" b="1" dirty="0" smtClean="0">
                <a:latin typeface="Batang" pitchFamily="18" charset="-127"/>
                <a:ea typeface="Batang" pitchFamily="18" charset="-127"/>
              </a:rPr>
              <a:t>      </a:t>
            </a:r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Государственная жилищная </a:t>
            </a:r>
            <a:r>
              <a:rPr lang="ru-RU" sz="24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поддержка –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молодые и многодетные семьи</a:t>
            </a:r>
            <a:endParaRPr lang="ru-RU" sz="2400" b="1" dirty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3958"/>
            <a:ext cx="4552838" cy="3029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419" y="907421"/>
            <a:ext cx="5133750" cy="341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5303568" y="4432054"/>
            <a:ext cx="1747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5  семей</a:t>
            </a:r>
            <a:endParaRPr lang="ru-RU" sz="3600" dirty="0">
              <a:latin typeface="Arial Narrow" pitchFamily="34" charset="0"/>
            </a:endParaRPr>
          </a:p>
        </p:txBody>
      </p:sp>
      <p:pic>
        <p:nvPicPr>
          <p:cNvPr id="7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03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29971"/>
            <a:ext cx="9158088" cy="880274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Жилищное строительство - 2020</a:t>
            </a: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1374"/>
            <a:ext cx="3202834" cy="24021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595" y="2971800"/>
            <a:ext cx="2760280" cy="2070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2" descr="C:\Users\user\Desktop\строительная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4" b="34346"/>
          <a:stretch/>
        </p:blipFill>
        <p:spPr bwMode="auto">
          <a:xfrm>
            <a:off x="1495000" y="980076"/>
            <a:ext cx="5744180" cy="21428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9735" y="3465385"/>
            <a:ext cx="3326553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Arial Narrow" pitchFamily="34" charset="0"/>
              </a:rPr>
              <a:t>Строительная 8б –</a:t>
            </a:r>
          </a:p>
          <a:p>
            <a:pPr algn="ctr"/>
            <a:r>
              <a:rPr lang="ru-RU" sz="2800" b="1" dirty="0" smtClean="0">
                <a:latin typeface="Arial Narrow" pitchFamily="34" charset="0"/>
              </a:rPr>
              <a:t> </a:t>
            </a:r>
            <a:r>
              <a:rPr lang="ru-RU" sz="5400" b="1" dirty="0" smtClean="0">
                <a:solidFill>
                  <a:srgbClr val="C00000"/>
                </a:solidFill>
                <a:latin typeface="Arial Narrow" pitchFamily="34" charset="0"/>
              </a:rPr>
              <a:t>45 квартир</a:t>
            </a:r>
            <a:endParaRPr lang="ru-RU" sz="5400" b="1" dirty="0">
              <a:solidFill>
                <a:srgbClr val="C00000"/>
              </a:solidFill>
              <a:latin typeface="Arial Narrow" pitchFamily="34" charset="0"/>
            </a:endParaRPr>
          </a:p>
        </p:txBody>
      </p:sp>
      <p:pic>
        <p:nvPicPr>
          <p:cNvPr id="9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15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-14088" y="14553"/>
            <a:ext cx="9158088" cy="726507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Итоги 2019 года</a:t>
            </a:r>
          </a:p>
          <a:p>
            <a:pPr algn="ctr"/>
            <a:endParaRPr lang="ru-RU" sz="2800" b="1" dirty="0">
              <a:solidFill>
                <a:srgbClr val="002060"/>
              </a:solidFill>
              <a:latin typeface="Batang" pitchFamily="18" charset="-127"/>
              <a:ea typeface="Batang" pitchFamily="18" charset="-127"/>
              <a:cs typeface="+mj-cs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97903830"/>
              </p:ext>
            </p:extLst>
          </p:nvPr>
        </p:nvGraphicFramePr>
        <p:xfrm>
          <a:off x="179512" y="493776"/>
          <a:ext cx="8774222" cy="4649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553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42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01" r="-996" b="-32701"/>
          <a:stretch/>
        </p:blipFill>
        <p:spPr bwMode="auto">
          <a:xfrm>
            <a:off x="0" y="-2288"/>
            <a:ext cx="8902636" cy="346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724835"/>
            <a:ext cx="9051925" cy="1402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9" y="1526285"/>
            <a:ext cx="8999537" cy="21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36372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29971"/>
            <a:ext cx="9158088" cy="880274"/>
          </a:xfrm>
          <a:solidFill>
            <a:schemeClr val="accent2"/>
          </a:solidFill>
        </p:spPr>
        <p:txBody>
          <a:bodyPr>
            <a:normAutofit fontScale="92500" lnSpcReduction="20000"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Обеспечение </a:t>
            </a:r>
            <a:endParaRPr lang="ru-RU" sz="3200" b="1" dirty="0" smtClean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  <a:p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граждан </a:t>
            </a:r>
            <a:r>
              <a:rPr lang="ru-RU" sz="32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земельными участками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0" t="8197" r="28080" b="16711"/>
          <a:stretch/>
        </p:blipFill>
        <p:spPr bwMode="auto">
          <a:xfrm>
            <a:off x="2345167" y="914400"/>
            <a:ext cx="5749543" cy="4275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25" y="1153177"/>
            <a:ext cx="3920634" cy="23131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45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29971"/>
            <a:ext cx="9158088" cy="880274"/>
          </a:xfrm>
          <a:solidFill>
            <a:schemeClr val="accent2"/>
          </a:solidFill>
        </p:spPr>
        <p:txBody>
          <a:bodyPr>
            <a:normAutofit fontScale="92500" lnSpcReduction="20000"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Жилищно-коммунальное </a:t>
            </a:r>
            <a:endParaRPr lang="ru-RU" sz="3200" b="1" dirty="0" smtClean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  <a:p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хозяйство </a:t>
            </a:r>
            <a:r>
              <a:rPr lang="ru-RU" sz="32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- 2019</a:t>
            </a:r>
          </a:p>
          <a:p>
            <a:endParaRPr lang="ru-RU" sz="3200" b="1" dirty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</p:txBody>
      </p:sp>
      <p:pic>
        <p:nvPicPr>
          <p:cNvPr id="7170" name="Picture 2" descr="C:\Users\Перемышленко Роман.ADM\Desktop\ЖКХ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24" y="1052705"/>
            <a:ext cx="8668511" cy="386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916127" y="3280761"/>
            <a:ext cx="52976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Arial Narrow" pitchFamily="34" charset="0"/>
                <a:cs typeface="Times New Roman" pitchFamily="18" charset="0"/>
              </a:rPr>
              <a:t>Инвестиции в ЖКХ </a:t>
            </a:r>
          </a:p>
          <a:p>
            <a:pPr algn="ctr"/>
            <a:r>
              <a:rPr lang="ru-RU" sz="4000" b="1" dirty="0" smtClean="0">
                <a:latin typeface="Arial Narrow" pitchFamily="34" charset="0"/>
                <a:cs typeface="Times New Roman" pitchFamily="18" charset="0"/>
              </a:rPr>
              <a:t>170 млн. руб.</a:t>
            </a:r>
            <a:endParaRPr lang="ru-RU" sz="4000" b="1" dirty="0"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7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93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58088" cy="1167683"/>
          </a:xfrm>
          <a:solidFill>
            <a:schemeClr val="accent2"/>
          </a:solidFill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Приобретение котлов, строительство водопровода,</a:t>
            </a:r>
          </a:p>
          <a:p>
            <a:pPr>
              <a:lnSpc>
                <a:spcPct val="110000"/>
              </a:lnSpc>
            </a:pPr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установка станций очистки воды</a:t>
            </a:r>
          </a:p>
          <a:p>
            <a:pPr>
              <a:lnSpc>
                <a:spcPct val="110000"/>
              </a:lnSpc>
            </a:pPr>
            <a:endParaRPr lang="ru-RU" sz="2400" b="1" dirty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</p:txBody>
      </p:sp>
      <p:pic>
        <p:nvPicPr>
          <p:cNvPr id="2" name="Picture 2" descr="C:\Users\Перемышленко Роман.ADM\Desktop\Малозатратные мероприятия\2019\Отчет по Энергоэффективным мероприятиям 2019\Котел в Центральную котельную\IMG_20191120_1515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4" y="2072642"/>
            <a:ext cx="2199900" cy="29332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W:\Шаповалов\Паспорта предприятий ЖКХ\Паспорта предприятий ЖКХ\Сузунское ЖКХ\котельная СПТУ\P_20190201_1105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065" y="1167685"/>
            <a:ext cx="1907100" cy="27738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Перемышленко Роман.ADM\Desktop\ПЧВ д.Холодное\2019\Фото после установки\IMG-20200210-WA0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694" y="1167685"/>
            <a:ext cx="2567547" cy="19256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Перемышленко Роман.ADM\Desktop\ПЧВ д.Холодное\2019\Фото после установки\IMG-20200210-WA00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482" y="2072640"/>
            <a:ext cx="2128971" cy="28386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Перемышленко Р.П\Инженерные сети\Водоснабжение\Фонд Модернизации\2018г\Бобровка водопровод\Фото Бобровка\IMG_20181001_1546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597" y="2888828"/>
            <a:ext cx="2777196" cy="20828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45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29971"/>
            <a:ext cx="9158088" cy="880274"/>
          </a:xfrm>
          <a:solidFill>
            <a:schemeClr val="accent2"/>
          </a:solidFill>
        </p:spPr>
        <p:txBody>
          <a:bodyPr>
            <a:normAutofit fontScale="92500" lnSpcReduction="20000"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Строительство </a:t>
            </a:r>
            <a:endParaRPr lang="ru-RU" sz="3200" b="1" dirty="0" smtClean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  <a:p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станций </a:t>
            </a:r>
            <a:r>
              <a:rPr lang="ru-RU" sz="32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водоподготовки</a:t>
            </a:r>
          </a:p>
          <a:p>
            <a:endParaRPr lang="ru-RU" dirty="0"/>
          </a:p>
        </p:txBody>
      </p:sp>
      <p:pic>
        <p:nvPicPr>
          <p:cNvPr id="14" name="Picture 2" descr="C:\Users\Перемышленко Роман.ADM\Desktop\вод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567" y="1299997"/>
            <a:ext cx="4800069" cy="35889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Перемышленко Р.П\Аппаратные совещания\2020\Расширенное 03.02.2020\Чистая вод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53" y="1622547"/>
            <a:ext cx="2941320" cy="20589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009306" y="1299997"/>
            <a:ext cx="41346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57 млн. руб. </a:t>
            </a:r>
            <a:endParaRPr lang="ru-RU" sz="5400" b="1" dirty="0">
              <a:solidFill>
                <a:srgbClr val="C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16" name="Рисунок 15" descr="C:\Users\V\Desktop\Патент\65886 реф0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242" y="2622756"/>
            <a:ext cx="2913888" cy="22197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52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58088" cy="910245"/>
          </a:xfrm>
          <a:solidFill>
            <a:schemeClr val="accent2"/>
          </a:solidFill>
        </p:spPr>
        <p:txBody>
          <a:bodyPr>
            <a:normAutofit lnSpcReduction="10000"/>
          </a:bodyPr>
          <a:lstStyle/>
          <a:p>
            <a:endParaRPr lang="ru-RU" sz="2400" b="1" dirty="0" smtClean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  <a:p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Благоустройство</a:t>
            </a:r>
            <a:endParaRPr lang="ru-RU" sz="3200" b="1" dirty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  <a:p>
            <a:pPr>
              <a:spcBef>
                <a:spcPts val="0"/>
              </a:spcBef>
            </a:pPr>
            <a:endParaRPr lang="ru-RU" dirty="0"/>
          </a:p>
        </p:txBody>
      </p:sp>
      <p:pic>
        <p:nvPicPr>
          <p:cNvPr id="3075" name="Picture 3" descr="D:\Перемышленко Р.П\ФКГС\2019\SAM_25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09" y="980844"/>
            <a:ext cx="3800242" cy="25337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Перемышленко Р.П\ФКГС\2019\IMG_52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356" y="1057080"/>
            <a:ext cx="2853737" cy="38049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Перемышленко Р.П\ФКГС\2019\IMG_52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244" y="3495481"/>
            <a:ext cx="4424121" cy="14975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Перемышленко Роман.ADM\Desktop\ФКГС фото\P_20190918_08261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519" y="980844"/>
            <a:ext cx="1814376" cy="24191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37509" y="2679356"/>
            <a:ext cx="309637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15 млн. руб. </a:t>
            </a:r>
            <a:endParaRPr lang="ru-RU" sz="4000" b="1" dirty="0">
              <a:solidFill>
                <a:srgbClr val="C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92572" y="3141537"/>
            <a:ext cx="309637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5,5 млн. руб. </a:t>
            </a:r>
            <a:endParaRPr lang="ru-RU" sz="4000" b="1" dirty="0">
              <a:solidFill>
                <a:srgbClr val="C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10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47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58088" cy="910245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endParaRPr lang="ru-RU" sz="2400" b="1" dirty="0" smtClean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  <a:p>
            <a:pPr>
              <a:spcBef>
                <a:spcPts val="0"/>
              </a:spcBef>
            </a:pPr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Новая т</a:t>
            </a:r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ехника в ЖКХ</a:t>
            </a:r>
            <a:endParaRPr lang="ru-RU" sz="3200" b="1" dirty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  <a:p>
            <a:endParaRPr lang="ru-RU" sz="2400" b="1" dirty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765" y="777029"/>
            <a:ext cx="4262628" cy="23073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068" y="2457780"/>
            <a:ext cx="3956116" cy="26057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13" y="870821"/>
            <a:ext cx="3101150" cy="24235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508" y="3149083"/>
            <a:ext cx="24867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МУП </a:t>
            </a:r>
          </a:p>
          <a:p>
            <a:pPr algn="ctr"/>
            <a:r>
              <a:rPr lang="ru-RU" b="1" dirty="0" smtClean="0"/>
              <a:t>«Верх-</a:t>
            </a:r>
            <a:r>
              <a:rPr lang="ru-RU" b="1" dirty="0" err="1" smtClean="0"/>
              <a:t>Сузунское</a:t>
            </a:r>
            <a:r>
              <a:rPr lang="ru-RU" b="1" dirty="0" smtClean="0"/>
              <a:t> ЖКХ»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999640" y="4131985"/>
            <a:ext cx="21579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Arial Narrow" pitchFamily="34" charset="0"/>
              </a:rPr>
              <a:t>МУП </a:t>
            </a:r>
          </a:p>
          <a:p>
            <a:pPr algn="ctr"/>
            <a:r>
              <a:rPr lang="ru-RU" b="1" dirty="0" smtClean="0">
                <a:latin typeface="Arial Narrow" pitchFamily="34" charset="0"/>
              </a:rPr>
              <a:t>«Бобровское ЖКХ»</a:t>
            </a:r>
          </a:p>
          <a:p>
            <a:pPr algn="ctr"/>
            <a:r>
              <a:rPr lang="ru-RU" b="1" dirty="0" smtClean="0">
                <a:latin typeface="Arial Narrow" pitchFamily="34" charset="0"/>
              </a:rPr>
              <a:t>«</a:t>
            </a:r>
            <a:r>
              <a:rPr lang="ru-RU" b="1" dirty="0" err="1" smtClean="0">
                <a:latin typeface="Arial Narrow" pitchFamily="34" charset="0"/>
              </a:rPr>
              <a:t>Шипуновское</a:t>
            </a:r>
            <a:r>
              <a:rPr lang="ru-RU" b="1" dirty="0" smtClean="0">
                <a:latin typeface="Arial Narrow" pitchFamily="34" charset="0"/>
              </a:rPr>
              <a:t> ЖКХ»</a:t>
            </a:r>
            <a:endParaRPr lang="ru-RU" b="1" dirty="0">
              <a:latin typeface="Arial Narrow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3466" y="2832698"/>
            <a:ext cx="21171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МУП </a:t>
            </a:r>
          </a:p>
          <a:p>
            <a:pPr algn="ctr"/>
            <a:r>
              <a:rPr lang="ru-RU" b="1" dirty="0" smtClean="0"/>
              <a:t>«Бобровское ЖКХ»</a:t>
            </a:r>
          </a:p>
        </p:txBody>
      </p:sp>
    </p:spTree>
    <p:extLst>
      <p:ext uri="{BB962C8B-B14F-4D97-AF65-F5344CB8AC3E}">
        <p14:creationId xmlns:p14="http://schemas.microsoft.com/office/powerpoint/2010/main" val="250437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685824" y="29971"/>
            <a:ext cx="8485791" cy="909329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Канализационные очистные </a:t>
            </a:r>
            <a:endParaRPr lang="ru-RU" sz="3200" b="1" dirty="0" smtClean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  <a:p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сооружения </a:t>
            </a:r>
            <a:r>
              <a:rPr lang="ru-RU" sz="32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в </a:t>
            </a:r>
            <a:r>
              <a:rPr lang="ru-RU" sz="3200" b="1" dirty="0" err="1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р.п</a:t>
            </a:r>
            <a:r>
              <a:rPr lang="ru-RU" sz="32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. Сузун</a:t>
            </a:r>
          </a:p>
          <a:p>
            <a:endParaRPr lang="ru-RU" sz="3200" b="1" dirty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</p:txBody>
      </p:sp>
      <p:pic>
        <p:nvPicPr>
          <p:cNvPr id="5122" name="Picture 2" descr="C:\Users\Перемышленко Роман.ADM\Desktop\Фото КОС\IMG_20200131_1107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06" y="918857"/>
            <a:ext cx="3195823" cy="2399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Перемышленко Роман.ADM\Desktop\Фото КОС\IMG_20200131_1109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251" y="2451452"/>
            <a:ext cx="3585263" cy="26920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Перемышленко Роман.ADM\Desktop\Фото КОС\IMG_20200131_1106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858" y="918857"/>
            <a:ext cx="3460986" cy="25987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Перемышленко Роман.ADM\Desktop\Фото КОС\IMG_20200131_1109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904" y="2400317"/>
            <a:ext cx="3526512" cy="26479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94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58088" cy="910245"/>
          </a:xfrm>
          <a:solidFill>
            <a:schemeClr val="accent2"/>
          </a:solidFill>
        </p:spPr>
        <p:txBody>
          <a:bodyPr>
            <a:normAutofit fontScale="25000" lnSpcReduction="20000"/>
          </a:bodyPr>
          <a:lstStyle/>
          <a:p>
            <a:endParaRPr lang="ru-RU" sz="2400" b="1" dirty="0" smtClean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  <a:p>
            <a:r>
              <a:rPr lang="ru-RU" sz="128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Жилищно-коммунальное </a:t>
            </a:r>
            <a:endParaRPr lang="ru-RU" sz="12800" b="1" dirty="0" smtClean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  <a:p>
            <a:r>
              <a:rPr lang="ru-RU" sz="128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хозяйство </a:t>
            </a:r>
            <a:r>
              <a:rPr lang="ru-RU" sz="128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– 2020 год</a:t>
            </a:r>
          </a:p>
          <a:p>
            <a:pPr>
              <a:spcBef>
                <a:spcPts val="0"/>
              </a:spcBef>
            </a:pPr>
            <a:endParaRPr lang="ru-RU" sz="2400" b="1" dirty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</p:txBody>
      </p:sp>
      <p:pic>
        <p:nvPicPr>
          <p:cNvPr id="6146" name="Picture 2" descr="C:\Users\Перемышленко Роман.ADM\Desktop\Котельна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76" y="1013874"/>
            <a:ext cx="2571598" cy="26063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Перемышленко Роман.ADM\Desktop\Водоподготовк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493" y="2765134"/>
            <a:ext cx="3460955" cy="23050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35026" y="3883372"/>
            <a:ext cx="27476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 Narrow" pitchFamily="34" charset="0"/>
                <a:cs typeface="Times New Roman" pitchFamily="18" charset="0"/>
              </a:rPr>
              <a:t>Установки водоподготовки</a:t>
            </a:r>
          </a:p>
          <a:p>
            <a:pPr algn="ctr"/>
            <a:r>
              <a:rPr lang="ru-RU" sz="2400" b="1" dirty="0">
                <a:latin typeface="Arial Narrow" pitchFamily="34" charset="0"/>
                <a:cs typeface="Times New Roman" pitchFamily="18" charset="0"/>
              </a:rPr>
              <a:t>57 млн. руб. 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485" y="1025581"/>
            <a:ext cx="3136468" cy="20346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99027" y="1054626"/>
            <a:ext cx="19158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 Narrow" pitchFamily="34" charset="0"/>
                <a:cs typeface="Times New Roman" pitchFamily="18" charset="0"/>
              </a:rPr>
              <a:t>Водопровод с. Бобровка</a:t>
            </a:r>
          </a:p>
          <a:p>
            <a:pPr algn="ctr"/>
            <a:r>
              <a:rPr lang="ru-RU" sz="2400" b="1" dirty="0">
                <a:latin typeface="Arial Narrow" pitchFamily="34" charset="0"/>
                <a:cs typeface="Times New Roman" pitchFamily="18" charset="0"/>
              </a:rPr>
              <a:t>7,5 км.</a:t>
            </a:r>
          </a:p>
        </p:txBody>
      </p:sp>
      <p:pic>
        <p:nvPicPr>
          <p:cNvPr id="6150" name="Picture 6" descr="W:\Добкин\Благ тер села\Бобровка\Визуализация\Cam 00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244" y="2658572"/>
            <a:ext cx="3306877" cy="24495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6061233" y="4608521"/>
            <a:ext cx="2913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 Narrow" pitchFamily="34" charset="0"/>
                <a:cs typeface="Times New Roman" pitchFamily="18" charset="0"/>
              </a:rPr>
              <a:t>Благоустройство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97195" y="1005077"/>
            <a:ext cx="21390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latin typeface="Arial Narrow" pitchFamily="34" charset="0"/>
                <a:cs typeface="Times New Roman" pitchFamily="18" charset="0"/>
              </a:rPr>
              <a:t>Котельна</a:t>
            </a:r>
            <a:r>
              <a:rPr lang="ru-RU" sz="2400" b="1" dirty="0" smtClean="0">
                <a:latin typeface="Arial Narrow" pitchFamily="34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b="1" dirty="0" smtClean="0">
                <a:latin typeface="Arial Narrow" pitchFamily="34" charset="0"/>
                <a:cs typeface="Times New Roman" pitchFamily="18" charset="0"/>
              </a:rPr>
              <a:t>БРЗ</a:t>
            </a:r>
          </a:p>
          <a:p>
            <a:pPr algn="ctr"/>
            <a:r>
              <a:rPr lang="ru-RU" sz="2400" b="1" dirty="0" smtClean="0">
                <a:latin typeface="Arial Narrow" pitchFamily="34" charset="0"/>
                <a:cs typeface="Times New Roman" pitchFamily="18" charset="0"/>
              </a:rPr>
              <a:t>44 млн. р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2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29971"/>
            <a:ext cx="9158088" cy="880274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endParaRPr lang="ru-RU" sz="2400" b="1" dirty="0" smtClean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  <a:p>
            <a:pPr>
              <a:spcBef>
                <a:spcPts val="0"/>
              </a:spcBef>
            </a:pPr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Связь</a:t>
            </a:r>
            <a:endParaRPr lang="ru-RU" sz="3200" b="1" dirty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</p:txBody>
      </p:sp>
      <p:pic>
        <p:nvPicPr>
          <p:cNvPr id="9" name="Picture 2" descr="P:\Маслова В. С\ФОТО для брошуры 2019\7 Энергетика и связь\отбор\WhatsApp Image 2020-01-11 at 08.58.29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333" y="824248"/>
            <a:ext cx="3095625" cy="41287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29329" y="1388329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latin typeface="Arial Narrow" pitchFamily="34" charset="0"/>
                <a:cs typeface="Times New Roman" pitchFamily="18" charset="0"/>
              </a:rPr>
              <a:t>Вышка сотовой связи в с. </a:t>
            </a:r>
            <a:r>
              <a:rPr lang="ru-RU" sz="2800" b="1" dirty="0" err="1">
                <a:latin typeface="Arial Narrow" pitchFamily="34" charset="0"/>
                <a:cs typeface="Times New Roman" pitchFamily="18" charset="0"/>
              </a:rPr>
              <a:t>Маюрово</a:t>
            </a:r>
            <a:r>
              <a:rPr lang="ru-RU" sz="2800" b="1" dirty="0">
                <a:latin typeface="Arial Narrow" pitchFamily="34" charset="0"/>
                <a:cs typeface="Times New Roman" pitchFamily="18" charset="0"/>
              </a:rPr>
              <a:t> (2,0 млн. рублей).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0463" y="1445584"/>
            <a:ext cx="83869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Arial Narrow" pitchFamily="34" charset="0"/>
                <a:cs typeface="Times New Roman" pitchFamily="18" charset="0"/>
              </a:rPr>
              <a:t>2019</a:t>
            </a:r>
          </a:p>
          <a:p>
            <a:r>
              <a:rPr lang="ru-RU" sz="2400" b="1" dirty="0">
                <a:latin typeface="Arial Narrow" pitchFamily="34" charset="0"/>
                <a:cs typeface="Times New Roman" pitchFamily="18" charset="0"/>
              </a:rPr>
              <a:t> год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6479" y="2952495"/>
            <a:ext cx="8386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Arial Narrow" pitchFamily="34" charset="0"/>
                <a:cs typeface="Times New Roman" pitchFamily="18" charset="0"/>
              </a:rPr>
              <a:t>2020</a:t>
            </a:r>
          </a:p>
          <a:p>
            <a:r>
              <a:rPr lang="ru-RU" sz="2800" b="1" dirty="0">
                <a:latin typeface="Arial Narrow" pitchFamily="34" charset="0"/>
                <a:cs typeface="Times New Roman" pitchFamily="18" charset="0"/>
              </a:rPr>
              <a:t> год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229329" y="2930637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latin typeface="Arial Narrow" pitchFamily="34" charset="0"/>
                <a:cs typeface="Times New Roman" pitchFamily="18" charset="0"/>
              </a:rPr>
              <a:t>Вышка сотовой </a:t>
            </a:r>
          </a:p>
          <a:p>
            <a:r>
              <a:rPr lang="ru-RU" sz="2800" b="1" dirty="0">
                <a:latin typeface="Arial Narrow" pitchFamily="34" charset="0"/>
                <a:cs typeface="Times New Roman" pitchFamily="18" charset="0"/>
              </a:rPr>
              <a:t>связи в д. </a:t>
            </a:r>
          </a:p>
          <a:p>
            <a:r>
              <a:rPr lang="ru-RU" sz="2800" b="1" dirty="0">
                <a:latin typeface="Arial Narrow" pitchFamily="34" charset="0"/>
                <a:cs typeface="Times New Roman" pitchFamily="18" charset="0"/>
              </a:rPr>
              <a:t>Холодное </a:t>
            </a:r>
          </a:p>
          <a:p>
            <a:r>
              <a:rPr lang="ru-RU" sz="2800" b="1" dirty="0">
                <a:latin typeface="Arial Narrow" pitchFamily="34" charset="0"/>
                <a:cs typeface="Times New Roman" pitchFamily="18" charset="0"/>
              </a:rPr>
              <a:t>(2,0 млн. рублей).</a:t>
            </a:r>
          </a:p>
        </p:txBody>
      </p:sp>
      <p:pic>
        <p:nvPicPr>
          <p:cNvPr id="6148" name="Picture 4" descr="https://nalchik.eprnd.ru/wp-content/uploads/2019/07/poryadok-montazha-magistralnoy-lini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070" y="3174370"/>
            <a:ext cx="2824933" cy="1883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98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-14088" y="0"/>
            <a:ext cx="9158088" cy="987553"/>
          </a:xfrm>
          <a:solidFill>
            <a:schemeClr val="accent2"/>
          </a:solidFill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Национальный проект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«Здравоохранение»</a:t>
            </a:r>
          </a:p>
          <a:p>
            <a:endParaRPr lang="ru-RU" sz="2600" b="1" dirty="0">
              <a:solidFill>
                <a:srgbClr val="002060"/>
              </a:solidFill>
              <a:latin typeface="Batang" pitchFamily="18" charset="-127"/>
              <a:ea typeface="Batang" pitchFamily="18" charset="-127"/>
              <a:cs typeface="+mj-cs"/>
            </a:endParaRPr>
          </a:p>
          <a:p>
            <a:endParaRPr lang="ru-RU" sz="2600" b="1" dirty="0">
              <a:solidFill>
                <a:srgbClr val="002060"/>
              </a:solidFill>
              <a:latin typeface="Batang" pitchFamily="18" charset="-127"/>
              <a:ea typeface="Batang" pitchFamily="18" charset="-127"/>
              <a:cs typeface="+mj-cs"/>
            </a:endParaRPr>
          </a:p>
        </p:txBody>
      </p:sp>
      <p:pic>
        <p:nvPicPr>
          <p:cNvPr id="9" name="Picture 11" descr="https://sibmeda.ru/upload/iblock/680/680a989f7d00eee98f2fb287ff4393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60" y="1221571"/>
            <a:ext cx="4105642" cy="20488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088" y="1971668"/>
            <a:ext cx="3023083" cy="17004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083" y="3345342"/>
            <a:ext cx="2888049" cy="17496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12" descr="WhatsApp Image 2019-12-11 at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30" y="3345342"/>
            <a:ext cx="2491732" cy="18109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открытие Мышланского ФАП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629" y="3094861"/>
            <a:ext cx="3427881" cy="19804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265127" y="4470743"/>
            <a:ext cx="2262158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Arial Narrow" pitchFamily="34" charset="0"/>
                <a:ea typeface="Batang" pitchFamily="18" charset="-127"/>
              </a:rPr>
              <a:t>ФАП п. Земледелец –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Arial Narrow" pitchFamily="34" charset="0"/>
                <a:ea typeface="Batang" pitchFamily="18" charset="-127"/>
              </a:rPr>
              <a:t>14,0 млн. р. </a:t>
            </a:r>
            <a:endParaRPr lang="ru-RU" b="1" dirty="0">
              <a:solidFill>
                <a:srgbClr val="C00000"/>
              </a:solidFill>
              <a:latin typeface="Arial Narrow" pitchFamily="34" charset="0"/>
              <a:ea typeface="Batang" pitchFamily="18" charset="-127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90601" y="4756181"/>
            <a:ext cx="415290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Arial Narrow" pitchFamily="34" charset="0"/>
                <a:ea typeface="Batang" pitchFamily="18" charset="-127"/>
              </a:rPr>
              <a:t>Детская поликлиника </a:t>
            </a:r>
            <a:r>
              <a:rPr lang="ru-RU" sz="2000" b="1" dirty="0">
                <a:latin typeface="Arial Narrow" pitchFamily="34" charset="0"/>
                <a:ea typeface="Batang" pitchFamily="18" charset="-127"/>
              </a:rPr>
              <a:t>– </a:t>
            </a:r>
            <a:r>
              <a:rPr lang="ru-RU" sz="2000" b="1" dirty="0">
                <a:solidFill>
                  <a:srgbClr val="C00000"/>
                </a:solidFill>
                <a:latin typeface="Arial Narrow" pitchFamily="34" charset="0"/>
                <a:ea typeface="Batang" pitchFamily="18" charset="-127"/>
              </a:rPr>
              <a:t>7,8 млн</a:t>
            </a:r>
            <a:r>
              <a:rPr lang="ru-RU" sz="2000" b="1" dirty="0" smtClean="0">
                <a:solidFill>
                  <a:srgbClr val="C00000"/>
                </a:solidFill>
                <a:latin typeface="Arial Narrow" pitchFamily="34" charset="0"/>
                <a:ea typeface="Batang" pitchFamily="18" charset="-127"/>
              </a:rPr>
              <a:t>. р.  </a:t>
            </a:r>
            <a:endParaRPr lang="ru-RU" sz="2000" b="1" dirty="0">
              <a:solidFill>
                <a:srgbClr val="C00000"/>
              </a:solidFill>
              <a:latin typeface="Arial Narrow" pitchFamily="34" charset="0"/>
              <a:ea typeface="Batang" pitchFamily="18" charset="-127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33293" y="2901052"/>
            <a:ext cx="244810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b="1" dirty="0" smtClean="0">
                <a:latin typeface="Arial Narrow" pitchFamily="34" charset="0"/>
                <a:ea typeface="Batang" pitchFamily="18" charset="-127"/>
              </a:rPr>
              <a:t>18 вылетов = </a:t>
            </a:r>
            <a:r>
              <a:rPr lang="ru-RU" b="1" dirty="0" smtClean="0">
                <a:solidFill>
                  <a:srgbClr val="C00000"/>
                </a:solidFill>
                <a:latin typeface="Arial Narrow" pitchFamily="34" charset="0"/>
                <a:ea typeface="Batang" pitchFamily="18" charset="-127"/>
              </a:rPr>
              <a:t>20 жизней</a:t>
            </a:r>
            <a:endParaRPr lang="ru-RU" b="1" dirty="0">
              <a:solidFill>
                <a:srgbClr val="C00000"/>
              </a:solidFill>
              <a:latin typeface="Arial Narrow" pitchFamily="34" charset="0"/>
              <a:ea typeface="Batang" pitchFamily="18" charset="-127"/>
            </a:endParaRPr>
          </a:p>
        </p:txBody>
      </p:sp>
      <p:pic>
        <p:nvPicPr>
          <p:cNvPr id="17" name="Picture 3" descr="DSC_011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74145" y="227337"/>
            <a:ext cx="2035449" cy="27476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4888008" y="1021275"/>
            <a:ext cx="179728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ru-RU" b="1" dirty="0" err="1" smtClean="0">
                <a:solidFill>
                  <a:srgbClr val="000000"/>
                </a:solidFill>
                <a:latin typeface="Arial Narrow" pitchFamily="34" charset="0"/>
                <a:ea typeface="Batang" pitchFamily="18" charset="-127"/>
              </a:rPr>
              <a:t>Заковряжинская</a:t>
            </a:r>
            <a:r>
              <a:rPr lang="ru-RU" b="1" dirty="0" smtClean="0">
                <a:solidFill>
                  <a:srgbClr val="000000"/>
                </a:solidFill>
                <a:latin typeface="Arial Narrow" pitchFamily="34" charset="0"/>
                <a:ea typeface="Batang" pitchFamily="18" charset="-127"/>
              </a:rPr>
              <a:t> </a:t>
            </a:r>
          </a:p>
          <a:p>
            <a:pPr algn="ctr"/>
            <a:r>
              <a:rPr lang="ru-RU" b="1" dirty="0" smtClean="0">
                <a:solidFill>
                  <a:srgbClr val="000000"/>
                </a:solidFill>
                <a:latin typeface="Arial Narrow" pitchFamily="34" charset="0"/>
                <a:ea typeface="Batang" pitchFamily="18" charset="-127"/>
              </a:rPr>
              <a:t>УБ-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Arial Narrow" pitchFamily="34" charset="0"/>
                <a:ea typeface="Batang" pitchFamily="18" charset="-127"/>
              </a:rPr>
              <a:t>13,9 млн. р.</a:t>
            </a:r>
            <a:endParaRPr lang="ru-RU" b="1" dirty="0">
              <a:solidFill>
                <a:srgbClr val="C00000"/>
              </a:solidFill>
              <a:latin typeface="Arial Narrow" pitchFamily="34" charset="0"/>
              <a:ea typeface="Batang" pitchFamily="18" charset="-127"/>
            </a:endParaRPr>
          </a:p>
        </p:txBody>
      </p:sp>
      <p:pic>
        <p:nvPicPr>
          <p:cNvPr id="14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553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8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-14088" y="0"/>
            <a:ext cx="9158088" cy="814460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Туризм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2" y="814461"/>
            <a:ext cx="5333907" cy="4100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вал 2"/>
          <p:cNvSpPr/>
          <p:nvPr/>
        </p:nvSpPr>
        <p:spPr>
          <a:xfrm>
            <a:off x="600893" y="962025"/>
            <a:ext cx="1209675" cy="2095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5" r="22703"/>
          <a:stretch/>
        </p:blipFill>
        <p:spPr bwMode="auto">
          <a:xfrm>
            <a:off x="5744588" y="1066800"/>
            <a:ext cx="3184263" cy="39369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5825" y="4407151"/>
            <a:ext cx="37337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 Narrow" pitchFamily="34" charset="0"/>
              </a:rPr>
              <a:t>http://turizm-suzun.ru/</a:t>
            </a:r>
            <a:endParaRPr lang="ru-RU" sz="3200" b="1" dirty="0">
              <a:solidFill>
                <a:srgbClr val="C0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9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58088" cy="748550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Социальная сфера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503" y="199013"/>
            <a:ext cx="2265654" cy="25698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22" y="2674868"/>
            <a:ext cx="2528046" cy="21693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245" y="615012"/>
            <a:ext cx="3219258" cy="22528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868" y="2967871"/>
            <a:ext cx="3453635" cy="2073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503" y="2674868"/>
            <a:ext cx="2619353" cy="2366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4" name="Picture 8" descr="D:\ФОТО для брошуры 2019\14 Образование\_DSC057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62" y="748550"/>
            <a:ext cx="2824983" cy="18710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0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-14088" y="0"/>
            <a:ext cx="9158088" cy="987553"/>
          </a:xfrm>
          <a:solidFill>
            <a:schemeClr val="accent2"/>
          </a:solidFill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ru-RU" sz="2400" b="1" dirty="0" smtClean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  <a:p>
            <a:pPr>
              <a:spcBef>
                <a:spcPts val="0"/>
              </a:spcBef>
            </a:pPr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Образование</a:t>
            </a:r>
            <a:endParaRPr lang="ru-RU" sz="3200" b="1" dirty="0">
              <a:solidFill>
                <a:srgbClr val="002060"/>
              </a:solidFill>
              <a:latin typeface="Batang" pitchFamily="18" charset="-127"/>
              <a:ea typeface="Batang" pitchFamily="18" charset="-127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10"/>
          <a:stretch/>
        </p:blipFill>
        <p:spPr bwMode="auto">
          <a:xfrm>
            <a:off x="185203" y="1117337"/>
            <a:ext cx="4695716" cy="22848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 descr="C:\Users\Лена\Downloads\IMG-20190617-WA00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656" y="1056292"/>
            <a:ext cx="4044192" cy="2274858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softEdge rad="112500"/>
          </a:effectLst>
          <a:ex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09"/>
          <a:stretch/>
        </p:blipFill>
        <p:spPr bwMode="auto">
          <a:xfrm>
            <a:off x="3122576" y="2767914"/>
            <a:ext cx="3960385" cy="19401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5203" y="3964242"/>
            <a:ext cx="80682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Arial Narrow" pitchFamily="34" charset="0"/>
              </a:rPr>
              <a:t>Демонтаж здания </a:t>
            </a:r>
          </a:p>
          <a:p>
            <a:r>
              <a:rPr lang="ru-RU" sz="3600" dirty="0" smtClean="0">
                <a:latin typeface="Arial Narrow" pitchFamily="34" charset="0"/>
              </a:rPr>
              <a:t>пристройки к </a:t>
            </a:r>
            <a:r>
              <a:rPr lang="ru-RU" sz="3600" dirty="0" err="1" smtClean="0">
                <a:latin typeface="Arial Narrow" pitchFamily="34" charset="0"/>
              </a:rPr>
              <a:t>Сузунскому</a:t>
            </a:r>
            <a:r>
              <a:rPr lang="ru-RU" sz="3600" dirty="0" smtClean="0">
                <a:latin typeface="Arial Narrow" pitchFamily="34" charset="0"/>
              </a:rPr>
              <a:t> детскому саду № 2</a:t>
            </a:r>
            <a:endParaRPr lang="ru-RU" sz="36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08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-14088" y="0"/>
            <a:ext cx="9158088" cy="987553"/>
          </a:xfrm>
          <a:solidFill>
            <a:schemeClr val="accent2"/>
          </a:solidFill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ru-RU" sz="2400" b="1" dirty="0" smtClean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  <a:p>
            <a:pPr>
              <a:spcBef>
                <a:spcPts val="0"/>
              </a:spcBef>
            </a:pPr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Образование</a:t>
            </a:r>
            <a:endParaRPr lang="ru-RU" sz="3200" b="1" dirty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  <a:p>
            <a:endParaRPr lang="ru-RU" sz="3200" b="1" dirty="0">
              <a:solidFill>
                <a:srgbClr val="002060"/>
              </a:solidFill>
              <a:latin typeface="Batang" pitchFamily="18" charset="-127"/>
              <a:ea typeface="Batang" pitchFamily="18" charset="-127"/>
              <a:cs typeface="+mj-cs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15"/>
          <a:stretch/>
        </p:blipFill>
        <p:spPr bwMode="auto">
          <a:xfrm>
            <a:off x="4707924" y="1078491"/>
            <a:ext cx="3841059" cy="21203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 descr="D:\работа Сузун\Ремонты\СОШ 2\отмостка\IMG-20180802-WA00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4"/>
          <a:stretch/>
        </p:blipFill>
        <p:spPr bwMode="auto">
          <a:xfrm>
            <a:off x="73757" y="1659969"/>
            <a:ext cx="4231983" cy="22216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56453" y="3795118"/>
            <a:ext cx="4572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latin typeface="Arial Narrow" pitchFamily="34" charset="0"/>
                <a:ea typeface="Batang" pitchFamily="18" charset="-127"/>
              </a:rPr>
              <a:t>Ремонт МКОУ</a:t>
            </a:r>
          </a:p>
          <a:p>
            <a:pPr algn="ctr"/>
            <a:r>
              <a:rPr lang="ru-RU" sz="2800" b="1" dirty="0" smtClean="0">
                <a:latin typeface="Arial Narrow" pitchFamily="34" charset="0"/>
                <a:ea typeface="Batang" pitchFamily="18" charset="-127"/>
              </a:rPr>
              <a:t> </a:t>
            </a:r>
            <a:r>
              <a:rPr lang="ru-RU" sz="2800" b="1" dirty="0" err="1" smtClean="0">
                <a:latin typeface="Arial Narrow" pitchFamily="34" charset="0"/>
                <a:ea typeface="Batang" pitchFamily="18" charset="-127"/>
              </a:rPr>
              <a:t>Сузунской</a:t>
            </a:r>
            <a:r>
              <a:rPr lang="ru-RU" sz="2800" b="1" dirty="0" smtClean="0">
                <a:latin typeface="Arial Narrow" pitchFamily="34" charset="0"/>
                <a:ea typeface="Batang" pitchFamily="18" charset="-127"/>
              </a:rPr>
              <a:t> </a:t>
            </a:r>
            <a:r>
              <a:rPr lang="ru-RU" sz="2800" b="1" dirty="0">
                <a:latin typeface="Arial Narrow" pitchFamily="34" charset="0"/>
                <a:ea typeface="Batang" pitchFamily="18" charset="-127"/>
              </a:rPr>
              <a:t>школы №2</a:t>
            </a:r>
          </a:p>
          <a:p>
            <a:pPr algn="ctr"/>
            <a:endParaRPr lang="ru-RU" sz="2000" b="1" dirty="0">
              <a:solidFill>
                <a:srgbClr val="002060"/>
              </a:solidFill>
              <a:latin typeface="Batang" pitchFamily="18" charset="-127"/>
              <a:ea typeface="Batang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0656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-14088" y="29971"/>
            <a:ext cx="9158088" cy="909143"/>
          </a:xfrm>
          <a:solidFill>
            <a:schemeClr val="accent2"/>
          </a:solidFill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ru-RU" sz="2400" b="1" dirty="0" smtClean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  <a:p>
            <a:pPr>
              <a:spcBef>
                <a:spcPts val="0"/>
              </a:spcBef>
            </a:pPr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Образование</a:t>
            </a:r>
          </a:p>
          <a:p>
            <a:endParaRPr lang="ru-RU" sz="3200" b="1" dirty="0">
              <a:solidFill>
                <a:srgbClr val="002060"/>
              </a:solidFill>
              <a:latin typeface="Batang" pitchFamily="18" charset="-127"/>
              <a:ea typeface="Batang" pitchFamily="18" charset="-127"/>
              <a:cs typeface="+mj-cs"/>
            </a:endParaRPr>
          </a:p>
        </p:txBody>
      </p:sp>
      <p:pic>
        <p:nvPicPr>
          <p:cNvPr id="11" name="Picture 4" descr="http://s_3.suz.edu54.ru/images/shkoly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25" y="1064899"/>
            <a:ext cx="3016535" cy="20031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Лена\Desktop\Безымянный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"/>
          <a:stretch/>
        </p:blipFill>
        <p:spPr bwMode="auto">
          <a:xfrm>
            <a:off x="1033289" y="2551818"/>
            <a:ext cx="4526477" cy="23538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472" y="1064899"/>
            <a:ext cx="3632397" cy="24172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51869" y="3792477"/>
            <a:ext cx="4572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latin typeface="Arial Narrow" pitchFamily="34" charset="0"/>
                <a:ea typeface="Batang" pitchFamily="18" charset="-127"/>
              </a:rPr>
              <a:t>Пристройка </a:t>
            </a:r>
            <a:r>
              <a:rPr lang="ru-RU" sz="2800" b="1" dirty="0">
                <a:latin typeface="Arial Narrow" pitchFamily="34" charset="0"/>
                <a:ea typeface="Batang" pitchFamily="18" charset="-127"/>
              </a:rPr>
              <a:t>к </a:t>
            </a:r>
            <a:r>
              <a:rPr lang="ru-RU" sz="2800" b="1" dirty="0" smtClean="0">
                <a:latin typeface="Arial Narrow" pitchFamily="34" charset="0"/>
                <a:ea typeface="Batang" pitchFamily="18" charset="-127"/>
              </a:rPr>
              <a:t>МКОУ  </a:t>
            </a:r>
            <a:r>
              <a:rPr lang="ru-RU" sz="2800" b="1" dirty="0" err="1" smtClean="0">
                <a:latin typeface="Arial Narrow" pitchFamily="34" charset="0"/>
                <a:ea typeface="Batang" pitchFamily="18" charset="-127"/>
              </a:rPr>
              <a:t>Сузунской</a:t>
            </a:r>
            <a:r>
              <a:rPr lang="ru-RU" sz="2800" b="1" dirty="0" smtClean="0">
                <a:latin typeface="Arial Narrow" pitchFamily="34" charset="0"/>
                <a:ea typeface="Batang" pitchFamily="18" charset="-127"/>
              </a:rPr>
              <a:t> школе </a:t>
            </a:r>
            <a:r>
              <a:rPr lang="ru-RU" sz="2800" b="1" dirty="0">
                <a:latin typeface="Arial Narrow" pitchFamily="34" charset="0"/>
                <a:ea typeface="Batang" pitchFamily="18" charset="-127"/>
              </a:rPr>
              <a:t>№ 301</a:t>
            </a:r>
          </a:p>
          <a:p>
            <a:endParaRPr lang="ru-RU" b="1" dirty="0">
              <a:solidFill>
                <a:srgbClr val="002060"/>
              </a:solidFill>
              <a:latin typeface="Arial Narrow" pitchFamily="34" charset="0"/>
              <a:ea typeface="Batang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995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58088" cy="898213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Образование – ремонт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образовательных организаций</a:t>
            </a:r>
            <a:endParaRPr lang="ru-RU" sz="2400" b="1" dirty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  <a:p>
            <a:endParaRPr lang="ru-RU" sz="2400" b="1" dirty="0">
              <a:solidFill>
                <a:srgbClr val="002060"/>
              </a:solidFill>
              <a:latin typeface="Batang" pitchFamily="18" charset="-127"/>
              <a:ea typeface="Batang" pitchFamily="18" charset="-127"/>
              <a:cs typeface="+mj-cs"/>
            </a:endParaRPr>
          </a:p>
        </p:txBody>
      </p:sp>
      <p:pic>
        <p:nvPicPr>
          <p:cNvPr id="13" name="Picture 2" descr="Открыть оригинально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6797" y="2147533"/>
            <a:ext cx="3261181" cy="16276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Открыть оригинально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62" y="898213"/>
            <a:ext cx="3302705" cy="16483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Открыть оригинально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3680" y="-4554"/>
            <a:ext cx="2578413" cy="14912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Татьяна Панурова.ADM\Desktop\Сайт\Приемка 2019\20190808_0843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94" y="2720791"/>
            <a:ext cx="3088649" cy="23164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Татьяна Панурова.ADM\Desktop\Сайт\Приемка 2019\Новая папка (2)\20190808_10113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355" y="676814"/>
            <a:ext cx="2595285" cy="19464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F:\Ремонты 2019\IMG-20191126-WA000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851" y="1283897"/>
            <a:ext cx="2516196" cy="33549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Users\Татьяна Панурова.ADM\Desktop\Сайт\Приемка 2019\Новая папка (2)\сад 5 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87" y="2818020"/>
            <a:ext cx="2757736" cy="22192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2293" y="2226690"/>
            <a:ext cx="2752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 Narrow" pitchFamily="34" charset="0"/>
              </a:rPr>
              <a:t>Ремонт Сузунского д/с № 2</a:t>
            </a:r>
            <a:endParaRPr lang="ru-RU" b="1" dirty="0">
              <a:latin typeface="Arial Narrow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77370" y="4722195"/>
            <a:ext cx="296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 Narrow" pitchFamily="34" charset="0"/>
              </a:rPr>
              <a:t>Прачечная </a:t>
            </a:r>
            <a:r>
              <a:rPr lang="ru-RU" b="1" dirty="0" err="1" smtClean="0">
                <a:latin typeface="Arial Narrow" pitchFamily="34" charset="0"/>
              </a:rPr>
              <a:t>Шипуновского</a:t>
            </a:r>
            <a:r>
              <a:rPr lang="ru-RU" b="1" dirty="0" smtClean="0">
                <a:latin typeface="Arial Narrow" pitchFamily="34" charset="0"/>
              </a:rPr>
              <a:t> д/с</a:t>
            </a:r>
            <a:endParaRPr lang="ru-RU" b="1" dirty="0">
              <a:latin typeface="Arial Narrow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30047" y="2147533"/>
            <a:ext cx="2752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 Narrow" pitchFamily="34" charset="0"/>
              </a:rPr>
              <a:t>Ремонт Сузунского д/с № 5</a:t>
            </a:r>
            <a:endParaRPr lang="ru-RU" b="1" dirty="0">
              <a:latin typeface="Arial Narrow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37447" y="4694574"/>
            <a:ext cx="2752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 Narrow" pitchFamily="34" charset="0"/>
              </a:rPr>
              <a:t>Ремонт Сузунского д/с № 5</a:t>
            </a:r>
            <a:endParaRPr lang="ru-RU" b="1" dirty="0">
              <a:latin typeface="Arial Narrow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6266" y="4926568"/>
            <a:ext cx="2752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 Narrow" pitchFamily="34" charset="0"/>
              </a:rPr>
              <a:t>Ремонт Сузунского д/с № 5</a:t>
            </a:r>
            <a:endParaRPr lang="ru-RU" b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12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29972"/>
            <a:ext cx="9158088" cy="930152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Образование –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ремонт образовательных организаций</a:t>
            </a:r>
            <a:endParaRPr lang="ru-RU" sz="2400" b="1" dirty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  <a:p>
            <a:endParaRPr lang="ru-RU" sz="2400" b="1" dirty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</p:txBody>
      </p:sp>
      <p:pic>
        <p:nvPicPr>
          <p:cNvPr id="18" name="Picture 3" descr="F:\Ремонты 2019\IMG-20191021-WA0013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56" y="1121469"/>
            <a:ext cx="2759840" cy="36797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F:\Ремонты 2019\20191010_1044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141" y="1084343"/>
            <a:ext cx="2636215" cy="35149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F:\Ремонты 2019\IMG-20190918-WA004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" t="18512"/>
          <a:stretch/>
        </p:blipFill>
        <p:spPr bwMode="auto">
          <a:xfrm>
            <a:off x="3140353" y="1198172"/>
            <a:ext cx="3189601" cy="15332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F:\Ремонты 2019\IMG-20190918-WA00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357" y="2990794"/>
            <a:ext cx="3218596" cy="18104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11357" y="2707357"/>
            <a:ext cx="2972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 Narrow" pitchFamily="34" charset="0"/>
              </a:rPr>
              <a:t>Пищеблок Сузунского д/с №2</a:t>
            </a:r>
            <a:endParaRPr lang="ru-RU" b="1" dirty="0">
              <a:latin typeface="Arial Narrow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42813" y="4651404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 Narrow" pitchFamily="34" charset="0"/>
              </a:rPr>
              <a:t>Окна в спортзале ОШ-И</a:t>
            </a:r>
            <a:endParaRPr lang="ru-RU" b="1" dirty="0"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2656" y="4643885"/>
            <a:ext cx="2574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 Narrow" pitchFamily="34" charset="0"/>
              </a:rPr>
              <a:t>Окна </a:t>
            </a:r>
            <a:r>
              <a:rPr lang="ru-RU" b="1" dirty="0" err="1">
                <a:latin typeface="Arial Narrow" pitchFamily="34" charset="0"/>
              </a:rPr>
              <a:t>К</a:t>
            </a:r>
            <a:r>
              <a:rPr lang="ru-RU" b="1" dirty="0" err="1" smtClean="0">
                <a:latin typeface="Arial Narrow" pitchFamily="34" charset="0"/>
              </a:rPr>
              <a:t>лючиковская</a:t>
            </a:r>
            <a:r>
              <a:rPr lang="ru-RU" b="1" dirty="0" smtClean="0">
                <a:latin typeface="Arial Narrow" pitchFamily="34" charset="0"/>
              </a:rPr>
              <a:t> СОШ</a:t>
            </a:r>
            <a:endParaRPr lang="ru-RU" b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75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58088" cy="960123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Образование </a:t>
            </a:r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– 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с</a:t>
            </a:r>
            <a:r>
              <a:rPr lang="ru-RU" sz="32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. </a:t>
            </a:r>
            <a:r>
              <a:rPr lang="ru-RU" sz="3200" b="1" dirty="0" err="1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Шайдурово</a:t>
            </a:r>
            <a:endParaRPr lang="ru-RU" sz="3200" b="1" dirty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  <a:p>
            <a:pPr>
              <a:spcBef>
                <a:spcPts val="0"/>
              </a:spcBef>
            </a:pPr>
            <a:endParaRPr lang="ru-RU" sz="3200" b="1" dirty="0">
              <a:solidFill>
                <a:srgbClr val="002060"/>
              </a:solidFill>
              <a:latin typeface="Batang" pitchFamily="18" charset="-127"/>
              <a:ea typeface="Batang" pitchFamily="18" charset="-127"/>
              <a:cs typeface="+mj-cs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09" y="2338249"/>
            <a:ext cx="3657600" cy="2743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469557" y="1102247"/>
            <a:ext cx="3822152" cy="16086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3" descr="F:\Ремонты 2019\IMG-20191031-WA00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362" y="2348831"/>
            <a:ext cx="1980954" cy="26412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F:\Ремонты 2019\IMG-20191031-WA00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161" y="1102246"/>
            <a:ext cx="1864786" cy="24863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:\Ремонты 2019\IMG-20191031-WA00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383" y="1"/>
            <a:ext cx="1761621" cy="23488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98761" y="3859557"/>
            <a:ext cx="31672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rial Narrow" pitchFamily="34" charset="0"/>
                <a:ea typeface="Batang" pitchFamily="18" charset="-127"/>
              </a:rPr>
              <a:t>Ремонт интерната</a:t>
            </a:r>
            <a:endParaRPr lang="ru-RU" sz="2400" b="1" dirty="0">
              <a:latin typeface="Arial Narrow" pitchFamily="34" charset="0"/>
              <a:ea typeface="Batang" pitchFamily="18" charset="-127"/>
            </a:endParaRPr>
          </a:p>
          <a:p>
            <a:endParaRPr lang="ru-RU" b="1" dirty="0">
              <a:solidFill>
                <a:srgbClr val="002060"/>
              </a:solidFill>
              <a:latin typeface="Arial Narrow" pitchFamily="34" charset="0"/>
              <a:ea typeface="Batang" pitchFamily="18" charset="-127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27438" y="4426875"/>
            <a:ext cx="316724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rial Narrow" pitchFamily="34" charset="0"/>
                <a:ea typeface="Batang" pitchFamily="18" charset="-127"/>
              </a:rPr>
              <a:t>Демонтаж</a:t>
            </a:r>
          </a:p>
          <a:p>
            <a:pPr algn="ctr"/>
            <a:r>
              <a:rPr lang="ru-RU" sz="2400" b="1" dirty="0" smtClean="0">
                <a:latin typeface="Arial Narrow" pitchFamily="34" charset="0"/>
                <a:ea typeface="Batang" pitchFamily="18" charset="-127"/>
              </a:rPr>
              <a:t> </a:t>
            </a:r>
            <a:r>
              <a:rPr lang="ru-RU" sz="2400" b="1" dirty="0" err="1" smtClean="0">
                <a:latin typeface="Arial Narrow" pitchFamily="34" charset="0"/>
                <a:ea typeface="Batang" pitchFamily="18" charset="-127"/>
              </a:rPr>
              <a:t>Шайдуровской</a:t>
            </a:r>
            <a:r>
              <a:rPr lang="ru-RU" sz="2400" b="1" dirty="0" smtClean="0">
                <a:latin typeface="Arial Narrow" pitchFamily="34" charset="0"/>
                <a:ea typeface="Batang" pitchFamily="18" charset="-127"/>
              </a:rPr>
              <a:t> СОШ</a:t>
            </a:r>
            <a:endParaRPr lang="ru-RU" sz="2400" b="1" dirty="0">
              <a:latin typeface="Arial Narrow" pitchFamily="34" charset="0"/>
              <a:ea typeface="Batang" pitchFamily="18" charset="-127"/>
            </a:endParaRPr>
          </a:p>
          <a:p>
            <a:endParaRPr lang="ru-RU" b="1" dirty="0">
              <a:solidFill>
                <a:srgbClr val="002060"/>
              </a:solidFill>
              <a:latin typeface="Arial Narrow" pitchFamily="34" charset="0"/>
              <a:ea typeface="Batang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0088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58088" cy="960123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Образование</a:t>
            </a:r>
            <a:endParaRPr lang="ru-RU" sz="3200" b="1" dirty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  <a:p>
            <a:endParaRPr lang="ru-RU" sz="3200" b="1" dirty="0">
              <a:solidFill>
                <a:srgbClr val="002060"/>
              </a:solidFill>
              <a:latin typeface="Batang" pitchFamily="18" charset="-127"/>
              <a:ea typeface="Batang" pitchFamily="18" charset="-127"/>
              <a:cs typeface="+mj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9" r="22236"/>
          <a:stretch/>
        </p:blipFill>
        <p:spPr bwMode="auto">
          <a:xfrm>
            <a:off x="234778" y="1978553"/>
            <a:ext cx="2752792" cy="28141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 descr="C:\Users\Лена\Downloads\DSC_01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549" y="2610535"/>
            <a:ext cx="3569455" cy="23753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16562" y="1344015"/>
            <a:ext cx="2037737" cy="58477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3200" dirty="0" smtClean="0">
                <a:latin typeface="Arial Narrow" pitchFamily="34" charset="0"/>
                <a:ea typeface="Batang" panose="02030600000101010101" pitchFamily="18" charset="-127"/>
              </a:rPr>
              <a:t>Воспитание</a:t>
            </a:r>
            <a:endParaRPr lang="ru-RU" sz="3200" dirty="0">
              <a:latin typeface="Arial Narrow" pitchFamily="34" charset="0"/>
              <a:ea typeface="Batang" panose="02030600000101010101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6750" y="1324494"/>
            <a:ext cx="1410964" cy="58477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3200" dirty="0" smtClean="0">
                <a:latin typeface="Arial Narrow" pitchFamily="34" charset="0"/>
                <a:ea typeface="Batang" panose="02030600000101010101" pitchFamily="18" charset="-127"/>
              </a:rPr>
              <a:t>Знания</a:t>
            </a:r>
            <a:r>
              <a:rPr lang="ru-RU" sz="3200" dirty="0" smtClean="0"/>
              <a:t> 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153105" y="3781168"/>
            <a:ext cx="178286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3200" dirty="0">
                <a:latin typeface="Arial Narrow" pitchFamily="34" charset="0"/>
                <a:ea typeface="Batang" panose="02030600000101010101" pitchFamily="18" charset="-127"/>
              </a:rPr>
              <a:t>Развитие</a:t>
            </a:r>
            <a:r>
              <a:rPr lang="ru-RU" sz="32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endParaRPr lang="ru-RU" sz="32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6149" name="Picture 5" descr="C:\Users\Лена\Downloads\Урок литературы 7 класс Мартынова С. А.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5" t="16999" r="32217" b="17411"/>
          <a:stretch/>
        </p:blipFill>
        <p:spPr bwMode="auto">
          <a:xfrm>
            <a:off x="3064439" y="741060"/>
            <a:ext cx="2879162" cy="25532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22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29972"/>
            <a:ext cx="9158088" cy="930152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Национальный проект «Образование»:</a:t>
            </a:r>
          </a:p>
          <a:p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муниципальный центр одарённых детей</a:t>
            </a:r>
          </a:p>
          <a:p>
            <a:endParaRPr lang="ru-RU" sz="2600" b="1" dirty="0">
              <a:solidFill>
                <a:srgbClr val="002060"/>
              </a:solidFill>
              <a:latin typeface="Batang" pitchFamily="18" charset="-127"/>
              <a:ea typeface="Batang" pitchFamily="18" charset="-127"/>
              <a:cs typeface="+mj-cs"/>
            </a:endParaRPr>
          </a:p>
        </p:txBody>
      </p:sp>
      <p:pic>
        <p:nvPicPr>
          <p:cNvPr id="11" name="Picture 2" descr="C:\Users\Лена\Downloads\ClBqCBmx3Bc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b="10891"/>
          <a:stretch/>
        </p:blipFill>
        <p:spPr bwMode="auto">
          <a:xfrm>
            <a:off x="6318115" y="1037425"/>
            <a:ext cx="2746237" cy="20520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Лена\Downloads\i (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6" r="30887" b="14748"/>
          <a:stretch/>
        </p:blipFill>
        <p:spPr bwMode="auto">
          <a:xfrm flipH="1">
            <a:off x="3818238" y="1422273"/>
            <a:ext cx="3043574" cy="36750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Лена\Downloads\DSCN687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3" t="25458" r="5941" b="7305"/>
          <a:stretch/>
        </p:blipFill>
        <p:spPr bwMode="auto">
          <a:xfrm>
            <a:off x="1536811" y="1123410"/>
            <a:ext cx="2982918" cy="16450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Лена\Downloads\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6" r="4405"/>
          <a:stretch/>
        </p:blipFill>
        <p:spPr bwMode="auto">
          <a:xfrm>
            <a:off x="6213662" y="3073353"/>
            <a:ext cx="2850686" cy="20701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Лена\Downloads\IMG-20191204-WA0024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3" r="24795"/>
          <a:stretch/>
        </p:blipFill>
        <p:spPr bwMode="auto">
          <a:xfrm>
            <a:off x="402055" y="2327292"/>
            <a:ext cx="2032225" cy="27700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44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-35547"/>
            <a:ext cx="9158088" cy="812153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Национальный проект «Образование»:</a:t>
            </a:r>
          </a:p>
          <a:p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ясельная </a:t>
            </a:r>
            <a:r>
              <a:rPr lang="ru-RU" sz="24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группа</a:t>
            </a:r>
            <a:endParaRPr lang="ru-RU" sz="2400" b="1" dirty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  <a:p>
            <a:endParaRPr lang="ru-RU" sz="2600" b="1" dirty="0">
              <a:solidFill>
                <a:srgbClr val="002060"/>
              </a:solidFill>
              <a:latin typeface="Batang" pitchFamily="18" charset="-127"/>
              <a:ea typeface="Batang" pitchFamily="18" charset="-127"/>
              <a:cs typeface="+mj-cs"/>
            </a:endParaRPr>
          </a:p>
        </p:txBody>
      </p:sp>
      <p:pic>
        <p:nvPicPr>
          <p:cNvPr id="13" name="Picture 2" descr="Открыть оригинально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53" y="3161890"/>
            <a:ext cx="3261181" cy="19571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Открыть оригинально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5" y="919377"/>
            <a:ext cx="3672187" cy="24241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60789" y="3817302"/>
            <a:ext cx="41642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Arial Narrow" pitchFamily="34" charset="0"/>
                <a:ea typeface="Batang" pitchFamily="18" charset="-127"/>
              </a:rPr>
              <a:t>1,5 млн</a:t>
            </a:r>
            <a:r>
              <a:rPr lang="ru-RU" sz="3600" b="1" dirty="0">
                <a:solidFill>
                  <a:srgbClr val="C00000"/>
                </a:solidFill>
                <a:latin typeface="Arial Narrow" pitchFamily="34" charset="0"/>
                <a:ea typeface="Batang" pitchFamily="18" charset="-127"/>
              </a:rPr>
              <a:t>. </a:t>
            </a:r>
            <a:r>
              <a:rPr lang="ru-RU" sz="3600" b="1" dirty="0" smtClean="0">
                <a:solidFill>
                  <a:srgbClr val="C00000"/>
                </a:solidFill>
                <a:latin typeface="Arial Narrow" pitchFamily="34" charset="0"/>
                <a:ea typeface="Batang" pitchFamily="18" charset="-127"/>
              </a:rPr>
              <a:t>рублей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14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553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Открыть оригинальное изображ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172" y="1611210"/>
            <a:ext cx="3669524" cy="22060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79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58088" cy="960123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Федеральный проект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 «Историческая память»</a:t>
            </a:r>
            <a:endParaRPr lang="ru-RU" sz="3200" b="1" dirty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</p:txBody>
      </p:sp>
      <p:pic>
        <p:nvPicPr>
          <p:cNvPr id="10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946" y="892823"/>
            <a:ext cx="3336325" cy="43690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flipH="1">
            <a:off x="5606258" y="1236880"/>
            <a:ext cx="2697481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Arial Narrow" pitchFamily="34" charset="0"/>
              </a:rPr>
              <a:t>Болдырева Екатерина Валентиновна, региональный координатор ФП «Историческая память»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747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58088" cy="960123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Национальный проект «Образование»:</a:t>
            </a:r>
          </a:p>
          <a:p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 «Самбо в школу»</a:t>
            </a:r>
          </a:p>
          <a:p>
            <a:endParaRPr lang="ru-RU" sz="2400" b="1" dirty="0">
              <a:solidFill>
                <a:srgbClr val="002060"/>
              </a:solidFill>
              <a:latin typeface="Batang" pitchFamily="18" charset="-127"/>
              <a:ea typeface="Batang" pitchFamily="18" charset="-127"/>
              <a:cs typeface="+mj-cs"/>
            </a:endParaRPr>
          </a:p>
        </p:txBody>
      </p:sp>
      <p:pic>
        <p:nvPicPr>
          <p:cNvPr id="11266" name="Picture 2" descr="C:\Users\Лена\Downloads\IMG-20191115-WA00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6" r="17254"/>
          <a:stretch/>
        </p:blipFill>
        <p:spPr bwMode="auto">
          <a:xfrm>
            <a:off x="5281451" y="1117334"/>
            <a:ext cx="3722891" cy="37600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D:\работа Сузун\Ремонты\СОШ 2\Самбо\IMG-20190831-WA0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43" y="923694"/>
            <a:ext cx="3192242" cy="23941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Лена\Downloads\_dsc0572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043" y="2766817"/>
            <a:ext cx="3267844" cy="21746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93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58088" cy="960123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Образование:</a:t>
            </a:r>
            <a:endParaRPr lang="ru-RU" sz="3200" b="1" dirty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  <a:p>
            <a:r>
              <a:rPr lang="ru-RU" sz="32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предметные курсы для выпускников</a:t>
            </a:r>
          </a:p>
        </p:txBody>
      </p:sp>
      <p:pic>
        <p:nvPicPr>
          <p:cNvPr id="12290" name="Picture 2" descr="C:\Users\Лена\Downloads\16_ngpu_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5" b="16263"/>
          <a:stretch/>
        </p:blipFill>
        <p:spPr bwMode="auto">
          <a:xfrm>
            <a:off x="2585475" y="1418897"/>
            <a:ext cx="6369340" cy="30836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1294" y="1304074"/>
            <a:ext cx="2013693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математика</a:t>
            </a:r>
            <a:endParaRPr lang="ru-RU" sz="24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2914" y="1955697"/>
            <a:ext cx="136928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история</a:t>
            </a:r>
            <a:endParaRPr lang="ru-RU" sz="24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8894" y="2571750"/>
            <a:ext cx="2226892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обществознание</a:t>
            </a:r>
            <a:endParaRPr lang="ru-RU" sz="20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9294" y="3180171"/>
            <a:ext cx="1592103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биология</a:t>
            </a:r>
            <a:endParaRPr lang="ru-RU" sz="24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31156" y="3836672"/>
            <a:ext cx="114005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химия</a:t>
            </a:r>
            <a:endParaRPr lang="ru-RU" sz="24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12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51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58088" cy="960123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«Образование</a:t>
            </a:r>
            <a:r>
              <a:rPr lang="ru-RU" sz="32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»:</a:t>
            </a:r>
          </a:p>
          <a:p>
            <a:r>
              <a:rPr lang="ru-RU" sz="32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приоритеты в 2020 году</a:t>
            </a:r>
          </a:p>
        </p:txBody>
      </p:sp>
      <p:pic>
        <p:nvPicPr>
          <p:cNvPr id="9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416" y="1333146"/>
            <a:ext cx="848909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b="1" dirty="0" smtClean="0">
                <a:latin typeface="Arial Narrow" pitchFamily="34" charset="0"/>
              </a:rPr>
              <a:t>Обеспечить </a:t>
            </a:r>
            <a:r>
              <a:rPr lang="ru-RU" b="1" dirty="0">
                <a:latin typeface="Arial Narrow" pitchFamily="34" charset="0"/>
              </a:rPr>
              <a:t>высокое качество и доступность образования;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b="1" dirty="0" smtClean="0">
                <a:latin typeface="Arial Narrow" pitchFamily="34" charset="0"/>
              </a:rPr>
              <a:t>Сформировать </a:t>
            </a:r>
            <a:r>
              <a:rPr lang="ru-RU" b="1" dirty="0">
                <a:latin typeface="Arial Narrow" pitchFamily="34" charset="0"/>
              </a:rPr>
              <a:t>в каждой образовательной организации развивающую и здоровьесберегающую среды.</a:t>
            </a:r>
          </a:p>
          <a:p>
            <a:endParaRPr lang="ru-RU" dirty="0">
              <a:latin typeface="Arial Narrow" pitchFamily="34" charset="0"/>
            </a:endParaRPr>
          </a:p>
          <a:p>
            <a:r>
              <a:rPr lang="ru-RU" b="1" dirty="0" smtClean="0">
                <a:latin typeface="Arial Narrow" pitchFamily="34" charset="0"/>
              </a:rPr>
              <a:t>     В </a:t>
            </a:r>
            <a:r>
              <a:rPr lang="ru-RU" b="1" dirty="0">
                <a:latin typeface="Arial Narrow" pitchFamily="34" charset="0"/>
              </a:rPr>
              <a:t>2020 году построить: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b="1" dirty="0" smtClean="0">
                <a:latin typeface="Arial Narrow" pitchFamily="34" charset="0"/>
              </a:rPr>
              <a:t>пристройку </a:t>
            </a:r>
            <a:r>
              <a:rPr lang="ru-RU" b="1" dirty="0">
                <a:latin typeface="Arial Narrow" pitchFamily="34" charset="0"/>
              </a:rPr>
              <a:t>к школе </a:t>
            </a:r>
            <a:r>
              <a:rPr lang="ru-RU" b="1" dirty="0" smtClean="0">
                <a:latin typeface="Arial Narrow" pitchFamily="34" charset="0"/>
              </a:rPr>
              <a:t>301</a:t>
            </a:r>
            <a:r>
              <a:rPr lang="ru-RU" b="1" dirty="0">
                <a:latin typeface="Arial Narrow" pitchFamily="34" charset="0"/>
              </a:rPr>
              <a:t>;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b="1" dirty="0" smtClean="0">
                <a:latin typeface="Arial Narrow" pitchFamily="34" charset="0"/>
              </a:rPr>
              <a:t>пристройку </a:t>
            </a:r>
            <a:r>
              <a:rPr lang="ru-RU" b="1" dirty="0">
                <a:latin typeface="Arial Narrow" pitchFamily="34" charset="0"/>
              </a:rPr>
              <a:t>к </a:t>
            </a:r>
            <a:r>
              <a:rPr lang="ru-RU" b="1" dirty="0" err="1">
                <a:latin typeface="Arial Narrow" pitchFamily="34" charset="0"/>
              </a:rPr>
              <a:t>Сузунскому</a:t>
            </a:r>
            <a:r>
              <a:rPr lang="ru-RU" b="1" dirty="0">
                <a:latin typeface="Arial Narrow" pitchFamily="34" charset="0"/>
              </a:rPr>
              <a:t> детскому саду № </a:t>
            </a:r>
            <a:r>
              <a:rPr lang="ru-RU" b="1" dirty="0" smtClean="0">
                <a:latin typeface="Arial Narrow" pitchFamily="34" charset="0"/>
              </a:rPr>
              <a:t>2;</a:t>
            </a:r>
            <a:endParaRPr lang="ru-RU" b="1" dirty="0">
              <a:latin typeface="Arial Narrow" pitchFamily="34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ru-RU" b="1" dirty="0" smtClean="0">
                <a:latin typeface="Arial Narrow" pitchFamily="34" charset="0"/>
              </a:rPr>
              <a:t>начать </a:t>
            </a:r>
            <a:r>
              <a:rPr lang="ru-RU" b="1" dirty="0">
                <a:latin typeface="Arial Narrow" pitchFamily="34" charset="0"/>
              </a:rPr>
              <a:t>строить школу на 130 мест в селе </a:t>
            </a:r>
            <a:r>
              <a:rPr lang="ru-RU" b="1" dirty="0" err="1" smtClean="0">
                <a:latin typeface="Arial Narrow" pitchFamily="34" charset="0"/>
              </a:rPr>
              <a:t>Шайдурово</a:t>
            </a:r>
            <a:r>
              <a:rPr lang="ru-RU" b="1" dirty="0">
                <a:latin typeface="Arial Narrow" pitchFamily="34" charset="0"/>
              </a:rPr>
              <a:t>;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b="1" dirty="0" smtClean="0">
                <a:latin typeface="Arial Narrow" pitchFamily="34" charset="0"/>
              </a:rPr>
              <a:t>завершить </a:t>
            </a:r>
            <a:r>
              <a:rPr lang="ru-RU" b="1" dirty="0">
                <a:latin typeface="Arial Narrow" pitchFamily="34" charset="0"/>
              </a:rPr>
              <a:t>ремонт кровли в </a:t>
            </a:r>
            <a:r>
              <a:rPr lang="ru-RU" b="1" dirty="0" err="1" smtClean="0">
                <a:latin typeface="Arial Narrow" pitchFamily="34" charset="0"/>
              </a:rPr>
              <a:t>Сузунской</a:t>
            </a:r>
            <a:r>
              <a:rPr lang="ru-RU" b="1" dirty="0" smtClean="0">
                <a:latin typeface="Arial Narrow" pitchFamily="34" charset="0"/>
              </a:rPr>
              <a:t> СОШ №1 </a:t>
            </a:r>
            <a:r>
              <a:rPr lang="ru-RU" b="1" dirty="0">
                <a:latin typeface="Arial Narrow" pitchFamily="34" charset="0"/>
              </a:rPr>
              <a:t>и отопления </a:t>
            </a:r>
            <a:r>
              <a:rPr lang="ru-RU" b="1" dirty="0" smtClean="0">
                <a:latin typeface="Arial Narrow" pitchFamily="34" charset="0"/>
              </a:rPr>
              <a:t>в </a:t>
            </a:r>
            <a:r>
              <a:rPr lang="ru-RU" b="1" dirty="0" err="1" smtClean="0">
                <a:latin typeface="Arial Narrow" pitchFamily="34" charset="0"/>
              </a:rPr>
              <a:t>Сузунской</a:t>
            </a:r>
            <a:r>
              <a:rPr lang="ru-RU" b="1" dirty="0" smtClean="0">
                <a:latin typeface="Arial Narrow" pitchFamily="34" charset="0"/>
              </a:rPr>
              <a:t> СОШ № 2;</a:t>
            </a:r>
            <a:endParaRPr lang="ru-RU" b="1" dirty="0">
              <a:latin typeface="Arial Narrow" pitchFamily="34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ru-RU" b="1" dirty="0" smtClean="0">
                <a:latin typeface="Arial Narrow" pitchFamily="34" charset="0"/>
              </a:rPr>
              <a:t>завершить </a:t>
            </a:r>
            <a:r>
              <a:rPr lang="ru-RU" b="1" dirty="0">
                <a:latin typeface="Arial Narrow" pitchFamily="34" charset="0"/>
              </a:rPr>
              <a:t>разработку ПСД на строительство начальной школы № 2 на 400 мест, и работать над включением этого проекта в программу Комплексное развитие сельских территорий.</a:t>
            </a:r>
          </a:p>
        </p:txBody>
      </p:sp>
    </p:spTree>
    <p:extLst>
      <p:ext uri="{BB962C8B-B14F-4D97-AF65-F5344CB8AC3E}">
        <p14:creationId xmlns:p14="http://schemas.microsoft.com/office/powerpoint/2010/main" val="282789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58088" cy="910245"/>
          </a:xfrm>
          <a:solidFill>
            <a:schemeClr val="accent2"/>
          </a:solidFill>
        </p:spPr>
        <p:txBody>
          <a:bodyPr/>
          <a:lstStyle/>
          <a:p>
            <a:pPr>
              <a:spcBef>
                <a:spcPts val="0"/>
              </a:spcBef>
            </a:pPr>
            <a:endParaRPr lang="ru-RU" sz="2400" b="1" dirty="0" smtClean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  <a:p>
            <a:pPr>
              <a:spcBef>
                <a:spcPts val="0"/>
              </a:spcBef>
            </a:pPr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Культура</a:t>
            </a:r>
            <a:endParaRPr lang="ru-RU" sz="3200" b="1" dirty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  <a:p>
            <a:pPr>
              <a:spcBef>
                <a:spcPts val="0"/>
              </a:spcBef>
            </a:pPr>
            <a:endParaRPr lang="ru-RU" dirty="0"/>
          </a:p>
          <a:p>
            <a:pPr>
              <a:spcBef>
                <a:spcPts val="0"/>
              </a:spcBef>
            </a:pP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498" y="935676"/>
            <a:ext cx="4238789" cy="28207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dksuzun.ru/images/yubiley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83163"/>
            <a:ext cx="4520923" cy="30158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1046238" y="4786525"/>
            <a:ext cx="2662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 Narrow" pitchFamily="34" charset="0"/>
              </a:rPr>
              <a:t>95 лет </a:t>
            </a:r>
            <a:r>
              <a:rPr lang="ru-RU" b="1" dirty="0" err="1" smtClean="0">
                <a:latin typeface="Arial Narrow" pitchFamily="34" charset="0"/>
              </a:rPr>
              <a:t>Сузунскому</a:t>
            </a:r>
            <a:r>
              <a:rPr lang="ru-RU" b="1" dirty="0" smtClean="0">
                <a:latin typeface="Arial Narrow" pitchFamily="34" charset="0"/>
              </a:rPr>
              <a:t> району</a:t>
            </a:r>
            <a:endParaRPr lang="ru-RU" b="1" dirty="0"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64438" y="3925671"/>
            <a:ext cx="1906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 Narrow" pitchFamily="34" charset="0"/>
              </a:rPr>
              <a:t>Правнуки Победы</a:t>
            </a:r>
            <a:endParaRPr lang="ru-RU" b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10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58088" cy="910245"/>
          </a:xfrm>
          <a:solidFill>
            <a:schemeClr val="accent2"/>
          </a:solidFill>
        </p:spPr>
        <p:txBody>
          <a:bodyPr/>
          <a:lstStyle/>
          <a:p>
            <a:r>
              <a:rPr lang="ru-RU" sz="24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Культура: участники олимпиады -2019 в г. Бердск</a:t>
            </a:r>
            <a:endParaRPr lang="ru-RU" sz="2400" b="1" dirty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9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dksuzun.ru/images/_dsc0436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105" y="605482"/>
            <a:ext cx="6645226" cy="4432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14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58088" cy="910245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endParaRPr lang="ru-RU" sz="2400" b="1" dirty="0" smtClean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  <a:p>
            <a:pPr>
              <a:spcBef>
                <a:spcPts val="0"/>
              </a:spcBef>
            </a:pPr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Культура </a:t>
            </a:r>
            <a:endParaRPr lang="ru-RU" sz="3200" b="1" dirty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  <a:p>
            <a:pPr>
              <a:spcBef>
                <a:spcPts val="0"/>
              </a:spcBef>
            </a:pPr>
            <a:endParaRPr lang="ru-RU" sz="3200" b="1" dirty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651" y="1735892"/>
            <a:ext cx="4309609" cy="32322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22" y="1018854"/>
            <a:ext cx="4480318" cy="33602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46238" y="4446367"/>
            <a:ext cx="3651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 Narrow" pitchFamily="34" charset="0"/>
              </a:rPr>
              <a:t>Центр культуры и досуга молодежи </a:t>
            </a:r>
            <a:endParaRPr lang="ru-RU" b="1" dirty="0">
              <a:latin typeface="Arial Narrow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66303" y="4598767"/>
            <a:ext cx="2893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 Narrow" pitchFamily="34" charset="0"/>
              </a:rPr>
              <a:t>Дом культуры с. Верх-Сузун</a:t>
            </a:r>
            <a:endParaRPr lang="ru-RU" b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92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29971"/>
            <a:ext cx="9158088" cy="880274"/>
          </a:xfrm>
          <a:solidFill>
            <a:schemeClr val="accent2"/>
          </a:solidFill>
        </p:spPr>
        <p:txBody>
          <a:bodyPr>
            <a:normAutofit fontScale="92500" lnSpcReduction="20000"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Культура </a:t>
            </a:r>
            <a:r>
              <a:rPr lang="ru-RU" sz="32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– п. </a:t>
            </a:r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Лесниковский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(строительство клуба)</a:t>
            </a:r>
            <a:endParaRPr lang="ru-RU" sz="3200" b="1" dirty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  <a:p>
            <a:endParaRPr lang="ru-RU" sz="2400" b="1" dirty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  <a:p>
            <a:endParaRPr lang="ru-RU" sz="2400" b="1" dirty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69"/>
          <a:stretch/>
        </p:blipFill>
        <p:spPr>
          <a:xfrm>
            <a:off x="645805" y="1204769"/>
            <a:ext cx="2137516" cy="3457575"/>
          </a:xfrm>
          <a:prstGeom prst="rect">
            <a:avLst/>
          </a:prstGeom>
        </p:spPr>
      </p:pic>
      <p:pic>
        <p:nvPicPr>
          <p:cNvPr id="7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325" y="1204769"/>
            <a:ext cx="5060564" cy="3384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062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-14088" y="29971"/>
            <a:ext cx="9158088" cy="880274"/>
          </a:xfrm>
          <a:solidFill>
            <a:schemeClr val="accent2"/>
          </a:solidFill>
        </p:spPr>
        <p:txBody>
          <a:bodyPr/>
          <a:lstStyle/>
          <a:p>
            <a:r>
              <a:rPr lang="ru-RU" sz="32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Центр исторической информации</a:t>
            </a:r>
          </a:p>
          <a:p>
            <a:endParaRPr lang="ru-RU" sz="2400" b="1" dirty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0" y="1077082"/>
            <a:ext cx="3423699" cy="25677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433" y="838202"/>
            <a:ext cx="2921484" cy="41341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017" y="743590"/>
            <a:ext cx="2740440" cy="2055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021" y="2777908"/>
            <a:ext cx="2925983" cy="2194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52859" y="3887364"/>
            <a:ext cx="258756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 Narrow" pitchFamily="34" charset="0"/>
                <a:ea typeface="Batang" panose="02030600000101010101" pitchFamily="18" charset="-127"/>
              </a:rPr>
              <a:t>Объект показа № 5</a:t>
            </a:r>
          </a:p>
        </p:txBody>
      </p:sp>
      <p:pic>
        <p:nvPicPr>
          <p:cNvPr id="11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37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58088" cy="910245"/>
          </a:xfrm>
          <a:solidFill>
            <a:schemeClr val="accent2"/>
          </a:solidFill>
        </p:spPr>
        <p:txBody>
          <a:bodyPr/>
          <a:lstStyle/>
          <a:p>
            <a:pPr>
              <a:spcBef>
                <a:spcPts val="0"/>
              </a:spcBef>
            </a:pPr>
            <a:endParaRPr lang="ru-RU" sz="2400" b="1" dirty="0" smtClean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  <a:p>
            <a:pPr>
              <a:spcBef>
                <a:spcPts val="0"/>
              </a:spcBef>
            </a:pPr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Культура – 2020 год</a:t>
            </a:r>
            <a:endParaRPr lang="ru-RU" sz="3200" b="1" dirty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383" y="1129553"/>
            <a:ext cx="3450522" cy="2861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96341" y="1434402"/>
            <a:ext cx="7194693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Войти </a:t>
            </a:r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в </a:t>
            </a: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ГП </a:t>
            </a:r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«Культура </a:t>
            </a: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НСО» </a:t>
            </a:r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для </a:t>
            </a: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получения автоклуба.</a:t>
            </a:r>
            <a:endParaRPr lang="ru-RU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Narrow" pitchFamily="34" charset="0"/>
              <a:ea typeface="+mj-ea"/>
              <a:cs typeface="+mj-cs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З</a:t>
            </a: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авершить </a:t>
            </a:r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строительство клуба </a:t>
            </a: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 в </a:t>
            </a:r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п</a:t>
            </a:r>
            <a:r>
              <a:rPr lang="ru-RU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. </a:t>
            </a:r>
            <a:r>
              <a:rPr lang="ru-RU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Лесниковский</a:t>
            </a: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.</a:t>
            </a:r>
            <a:endParaRPr lang="ru-RU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Narrow" pitchFamily="34" charset="0"/>
              <a:ea typeface="+mj-ea"/>
              <a:cs typeface="+mj-cs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Провести </a:t>
            </a:r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комплекс ремонтных работ в:</a:t>
            </a:r>
          </a:p>
          <a:p>
            <a:r>
              <a:rPr lang="ru-RU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Болтовском</a:t>
            </a:r>
            <a:r>
              <a:rPr lang="ru-RU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, </a:t>
            </a:r>
            <a:r>
              <a:rPr lang="ru-RU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Шипуновском</a:t>
            </a:r>
            <a:r>
              <a:rPr lang="ru-RU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, </a:t>
            </a:r>
            <a:r>
              <a:rPr lang="ru-RU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Заковряжинском</a:t>
            </a:r>
            <a:r>
              <a:rPr lang="ru-RU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, </a:t>
            </a:r>
          </a:p>
          <a:p>
            <a:r>
              <a:rPr lang="ru-RU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Каргаполовском</a:t>
            </a:r>
            <a:r>
              <a:rPr lang="ru-RU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, </a:t>
            </a:r>
            <a:r>
              <a:rPr lang="ru-RU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Битковском</a:t>
            </a:r>
            <a:r>
              <a:rPr lang="ru-RU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 ДК. </a:t>
            </a:r>
            <a:endParaRPr lang="ru-RU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Narrow" pitchFamily="34" charset="0"/>
              <a:ea typeface="+mj-ea"/>
              <a:cs typeface="+mj-cs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Разработать </a:t>
            </a:r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проекты капитального </a:t>
            </a: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 ремонта </a:t>
            </a:r>
          </a:p>
          <a:p>
            <a:r>
              <a:rPr lang="ru-RU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Мышланского</a:t>
            </a:r>
            <a:r>
              <a:rPr lang="ru-RU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, Бобровского, </a:t>
            </a:r>
            <a:r>
              <a:rPr lang="ru-RU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Шипуновского</a:t>
            </a:r>
            <a:r>
              <a:rPr lang="ru-RU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 ДК, РДК. </a:t>
            </a:r>
            <a:endParaRPr lang="ru-RU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Narrow" pitchFamily="34" charset="0"/>
              <a:ea typeface="+mj-ea"/>
              <a:cs typeface="+mj-cs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Строительство клубов </a:t>
            </a:r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в малых населённых </a:t>
            </a: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пунктах :</a:t>
            </a:r>
          </a:p>
          <a:p>
            <a:r>
              <a:rPr lang="ru-RU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Зорино</a:t>
            </a:r>
            <a:r>
              <a:rPr lang="ru-RU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, </a:t>
            </a:r>
            <a:r>
              <a:rPr lang="ru-RU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Маюрово</a:t>
            </a:r>
            <a:r>
              <a:rPr lang="ru-RU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 , </a:t>
            </a:r>
            <a:r>
              <a:rPr lang="ru-RU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Шайдурово</a:t>
            </a:r>
            <a:r>
              <a:rPr lang="ru-RU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, </a:t>
            </a:r>
            <a:r>
              <a:rPr lang="ru-RU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уч. </a:t>
            </a:r>
            <a:r>
              <a:rPr lang="ru-RU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Шипуновский</a:t>
            </a:r>
            <a:r>
              <a:rPr lang="ru-RU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 </a:t>
            </a:r>
            <a:r>
              <a:rPr lang="ru-RU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, </a:t>
            </a:r>
            <a:r>
              <a:rPr lang="ru-RU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Нечунаевский</a:t>
            </a:r>
            <a:r>
              <a:rPr lang="ru-RU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.</a:t>
            </a:r>
            <a:endParaRPr lang="ru-RU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Narrow" pitchFamily="34" charset="0"/>
              <a:ea typeface="+mj-ea"/>
              <a:cs typeface="+mj-cs"/>
            </a:endParaRPr>
          </a:p>
          <a:p>
            <a:endParaRPr lang="ru-RU" sz="2000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7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88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58088" cy="1047404"/>
          </a:xfrm>
          <a:solidFill>
            <a:schemeClr val="accent2"/>
          </a:solidFill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Национальный проект «Культура» – </a:t>
            </a:r>
          </a:p>
          <a:p>
            <a:pPr>
              <a:lnSpc>
                <a:spcPct val="110000"/>
              </a:lnSpc>
            </a:pPr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модельная </a:t>
            </a:r>
            <a:r>
              <a:rPr lang="ru-RU" sz="24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библиотека </a:t>
            </a:r>
            <a:endParaRPr lang="ru-RU" sz="2400" b="1" dirty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3" y="1003692"/>
            <a:ext cx="3273969" cy="1944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116" y="1075287"/>
            <a:ext cx="4058828" cy="2375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0" name="TextBox 19"/>
          <p:cNvSpPr txBox="1"/>
          <p:nvPr/>
        </p:nvSpPr>
        <p:spPr>
          <a:xfrm>
            <a:off x="1812149" y="4746344"/>
            <a:ext cx="13870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БЫЛО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55876" y="4689613"/>
            <a:ext cx="22322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СТАЛО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728" y="2657152"/>
            <a:ext cx="3637407" cy="2452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8" y="2854036"/>
            <a:ext cx="3594322" cy="1892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3858503" y="3570636"/>
            <a:ext cx="1426994" cy="11757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3200" b="1" dirty="0" smtClean="0">
                <a:solidFill>
                  <a:srgbClr val="C00000"/>
                </a:solidFill>
                <a:latin typeface="Arial Narrow" pitchFamily="34" charset="0"/>
                <a:ea typeface="Batang" pitchFamily="18" charset="-127"/>
              </a:rPr>
              <a:t>13,0</a:t>
            </a:r>
          </a:p>
          <a:p>
            <a:pPr algn="ctr">
              <a:lnSpc>
                <a:spcPct val="110000"/>
              </a:lnSpc>
            </a:pPr>
            <a:r>
              <a:rPr lang="ru-RU" sz="3200" b="1" dirty="0" smtClean="0">
                <a:solidFill>
                  <a:srgbClr val="C00000"/>
                </a:solidFill>
                <a:latin typeface="Arial Narrow" pitchFamily="34" charset="0"/>
                <a:ea typeface="Batang" pitchFamily="18" charset="-127"/>
              </a:rPr>
              <a:t> </a:t>
            </a:r>
            <a:r>
              <a:rPr lang="ru-RU" sz="3200" b="1" dirty="0">
                <a:solidFill>
                  <a:srgbClr val="C00000"/>
                </a:solidFill>
                <a:latin typeface="Arial Narrow" pitchFamily="34" charset="0"/>
                <a:ea typeface="Batang" pitchFamily="18" charset="-127"/>
              </a:rPr>
              <a:t>млн. </a:t>
            </a:r>
            <a:r>
              <a:rPr lang="ru-RU" sz="3200" b="1" dirty="0" smtClean="0">
                <a:solidFill>
                  <a:srgbClr val="C00000"/>
                </a:solidFill>
                <a:latin typeface="Arial Narrow" pitchFamily="34" charset="0"/>
                <a:ea typeface="Batang" pitchFamily="18" charset="-127"/>
              </a:rPr>
              <a:t>р.</a:t>
            </a:r>
            <a:endParaRPr lang="ru-RU" sz="3200" b="1" dirty="0">
              <a:solidFill>
                <a:srgbClr val="C00000"/>
              </a:solidFill>
              <a:latin typeface="Arial Narrow" pitchFamily="34" charset="0"/>
              <a:ea typeface="Batang" pitchFamily="18" charset="-127"/>
            </a:endParaRPr>
          </a:p>
        </p:txBody>
      </p:sp>
      <p:pic>
        <p:nvPicPr>
          <p:cNvPr id="10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553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03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58088" cy="910245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endParaRPr lang="ru-RU" sz="2400" b="1" dirty="0" smtClean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Культура </a:t>
            </a:r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– 2020 год</a:t>
            </a:r>
          </a:p>
          <a:p>
            <a:pPr>
              <a:spcBef>
                <a:spcPts val="0"/>
              </a:spcBef>
            </a:pPr>
            <a:endParaRPr lang="ru-RU" sz="2400" b="1" dirty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  <a:p>
            <a:pPr>
              <a:spcBef>
                <a:spcPts val="0"/>
              </a:spcBef>
            </a:pPr>
            <a:endParaRPr lang="ru-RU" sz="2400" b="1" dirty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4" r="29323"/>
          <a:stretch/>
        </p:blipFill>
        <p:spPr>
          <a:xfrm>
            <a:off x="6035040" y="995714"/>
            <a:ext cx="3108960" cy="378467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70703" y="1272746"/>
            <a:ext cx="584863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  <a:ea typeface="+mj-ea"/>
                <a:cs typeface="+mj-cs"/>
              </a:rPr>
              <a:t>	</a:t>
            </a:r>
            <a:r>
              <a:rPr lang="ru-RU" sz="32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В </a:t>
            </a:r>
            <a:r>
              <a:rPr lang="ru-RU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ходе подготовки к 75-летию Победы </a:t>
            </a:r>
            <a: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Главы поселений обязаны </a:t>
            </a:r>
            <a:r>
              <a:rPr lang="ru-RU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провести работы по ремонту памятников погибшим воинам и благоустроить площадки вокруг них. </a:t>
            </a:r>
          </a:p>
        </p:txBody>
      </p:sp>
      <p:pic>
        <p:nvPicPr>
          <p:cNvPr id="7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30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58088" cy="910245"/>
          </a:xfrm>
          <a:solidFill>
            <a:schemeClr val="accent2"/>
          </a:solidFill>
        </p:spPr>
        <p:txBody>
          <a:bodyPr/>
          <a:lstStyle/>
          <a:p>
            <a:pPr>
              <a:spcBef>
                <a:spcPts val="0"/>
              </a:spcBef>
            </a:pPr>
            <a:endParaRPr lang="ru-RU" sz="2400" b="1" dirty="0" smtClean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Спортивная жизнь Сузунского района</a:t>
            </a:r>
            <a:endParaRPr lang="ru-RU" sz="2400" b="1" dirty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4" y="692828"/>
            <a:ext cx="3412615" cy="2270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180" y="732186"/>
            <a:ext cx="3393877" cy="2246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423" y="2779148"/>
            <a:ext cx="1432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Кросс наций</a:t>
            </a:r>
            <a:endParaRPr lang="ru-RU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38" y="2963813"/>
            <a:ext cx="3194197" cy="2125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974034" y="4720117"/>
            <a:ext cx="1885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Ветераны спорта</a:t>
            </a:r>
            <a:endParaRPr lang="ru-RU" b="1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9" b="8086"/>
          <a:stretch/>
        </p:blipFill>
        <p:spPr>
          <a:xfrm>
            <a:off x="5149834" y="2877314"/>
            <a:ext cx="3744054" cy="2116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 descr="http://dksuzun.ru/images/fok-116-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526" y="2470218"/>
            <a:ext cx="3699308" cy="22498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303915" y="4687851"/>
            <a:ext cx="1843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Гордость района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24731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29971"/>
            <a:ext cx="9158088" cy="880274"/>
          </a:xfrm>
          <a:solidFill>
            <a:schemeClr val="accent2"/>
          </a:solidFill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0"/>
              </a:spcBef>
            </a:pPr>
            <a:endParaRPr lang="ru-RU" sz="2400" b="1" dirty="0" smtClean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Спорт-2020</a:t>
            </a:r>
            <a:endParaRPr lang="ru-RU" sz="2400" b="1" dirty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692" y="189820"/>
            <a:ext cx="2971716" cy="495368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84968" y="1147759"/>
            <a:ext cx="77864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q"/>
            </a:pP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  <a:ea typeface="+mj-ea"/>
                <a:cs typeface="+mj-cs"/>
              </a:rPr>
              <a:t>                     Работать </a:t>
            </a:r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  <a:ea typeface="+mj-ea"/>
                <a:cs typeface="+mj-cs"/>
              </a:rPr>
              <a:t>над увеличением доли </a:t>
            </a:r>
            <a:endParaRPr lang="ru-RU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anose="02040502050405020303" pitchFamily="18" charset="0"/>
              <a:ea typeface="+mj-ea"/>
              <a:cs typeface="+mj-cs"/>
            </a:endParaRPr>
          </a:p>
          <a:p>
            <a:pPr algn="just"/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  <a:ea typeface="+mj-ea"/>
                <a:cs typeface="+mj-cs"/>
              </a:rPr>
              <a:t>граждан</a:t>
            </a:r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  <a:ea typeface="+mj-ea"/>
                <a:cs typeface="+mj-cs"/>
              </a:rPr>
              <a:t>, занимающихся физической </a:t>
            </a: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  <a:ea typeface="+mj-ea"/>
                <a:cs typeface="+mj-cs"/>
              </a:rPr>
              <a:t>культурой</a:t>
            </a:r>
          </a:p>
          <a:p>
            <a:pPr algn="just"/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  <a:ea typeface="+mj-ea"/>
                <a:cs typeface="+mj-cs"/>
              </a:rPr>
              <a:t> </a:t>
            </a:r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  <a:ea typeface="+mj-ea"/>
                <a:cs typeface="+mj-cs"/>
              </a:rPr>
              <a:t>и спортом, пропагандировать </a:t>
            </a: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  <a:ea typeface="+mj-ea"/>
                <a:cs typeface="+mj-cs"/>
              </a:rPr>
              <a:t>здоровый </a:t>
            </a:r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  <a:ea typeface="+mj-ea"/>
                <a:cs typeface="+mj-cs"/>
              </a:rPr>
              <a:t>образ </a:t>
            </a: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  <a:ea typeface="+mj-ea"/>
                <a:cs typeface="+mj-cs"/>
              </a:rPr>
              <a:t>жизни.</a:t>
            </a:r>
            <a:endParaRPr lang="ru-RU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anose="02040502050405020303" pitchFamily="18" charset="0"/>
              <a:ea typeface="+mj-ea"/>
              <a:cs typeface="+mj-cs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  <a:ea typeface="+mj-ea"/>
                <a:cs typeface="+mj-cs"/>
              </a:rPr>
              <a:t>Активизировать </a:t>
            </a:r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  <a:ea typeface="+mj-ea"/>
                <a:cs typeface="+mj-cs"/>
              </a:rPr>
              <a:t>развитие детского спорта, </a:t>
            </a:r>
            <a:endParaRPr lang="ru-RU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anose="02040502050405020303" pitchFamily="18" charset="0"/>
              <a:ea typeface="+mj-ea"/>
              <a:cs typeface="+mj-cs"/>
            </a:endParaRPr>
          </a:p>
          <a:p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  <a:ea typeface="+mj-ea"/>
                <a:cs typeface="+mj-cs"/>
              </a:rPr>
              <a:t>в </a:t>
            </a:r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  <a:ea typeface="+mj-ea"/>
                <a:cs typeface="+mj-cs"/>
              </a:rPr>
              <a:t>том числе </a:t>
            </a: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  <a:ea typeface="+mj-ea"/>
                <a:cs typeface="+mj-cs"/>
              </a:rPr>
              <a:t>хоккея.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  <a:ea typeface="+mj-ea"/>
                <a:cs typeface="+mj-cs"/>
              </a:rPr>
              <a:t>Строительство </a:t>
            </a:r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  <a:ea typeface="+mj-ea"/>
                <a:cs typeface="+mj-cs"/>
              </a:rPr>
              <a:t>крытой хоккейной коробки в </a:t>
            </a:r>
            <a:endParaRPr lang="ru-RU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anose="02040502050405020303" pitchFamily="18" charset="0"/>
              <a:ea typeface="+mj-ea"/>
              <a:cs typeface="+mj-cs"/>
            </a:endParaRPr>
          </a:p>
          <a:p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  <a:ea typeface="+mj-ea"/>
                <a:cs typeface="+mj-cs"/>
              </a:rPr>
              <a:t>Сузуне</a:t>
            </a:r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  <a:ea typeface="+mj-ea"/>
                <a:cs typeface="+mj-cs"/>
              </a:rPr>
              <a:t>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  <a:ea typeface="+mj-ea"/>
                <a:cs typeface="+mj-cs"/>
              </a:rPr>
              <a:t>Закончить </a:t>
            </a:r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  <a:ea typeface="+mj-ea"/>
                <a:cs typeface="+mj-cs"/>
              </a:rPr>
              <a:t>реконструкцию </a:t>
            </a: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  <a:ea typeface="+mj-ea"/>
                <a:cs typeface="+mj-cs"/>
              </a:rPr>
              <a:t>стадиона.</a:t>
            </a:r>
            <a:endParaRPr lang="ru-RU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anose="02040502050405020303" pitchFamily="18" charset="0"/>
              <a:ea typeface="+mj-ea"/>
              <a:cs typeface="+mj-cs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  <a:ea typeface="+mj-ea"/>
                <a:cs typeface="+mj-cs"/>
              </a:rPr>
              <a:t>Провести </a:t>
            </a:r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  <a:ea typeface="+mj-ea"/>
                <a:cs typeface="+mj-cs"/>
              </a:rPr>
              <a:t>на высоком уровне </a:t>
            </a:r>
            <a:r>
              <a:rPr lang="ru-RU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  <a:ea typeface="+mj-ea"/>
                <a:cs typeface="+mj-cs"/>
              </a:rPr>
              <a:t>IX зимнюю </a:t>
            </a:r>
            <a:endParaRPr lang="ru-RU" b="1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anose="02040502050405020303" pitchFamily="18" charset="0"/>
              <a:ea typeface="+mj-ea"/>
              <a:cs typeface="+mj-cs"/>
            </a:endParaRPr>
          </a:p>
          <a:p>
            <a:r>
              <a:rPr lang="ru-RU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  <a:ea typeface="+mj-ea"/>
                <a:cs typeface="+mj-cs"/>
              </a:rPr>
              <a:t>Спартакиаду </a:t>
            </a:r>
            <a:r>
              <a:rPr lang="ru-RU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  <a:ea typeface="+mj-ea"/>
                <a:cs typeface="+mj-cs"/>
              </a:rPr>
              <a:t>муниципальных образований </a:t>
            </a:r>
            <a:endParaRPr lang="ru-RU" b="1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anose="02040502050405020303" pitchFamily="18" charset="0"/>
              <a:ea typeface="+mj-ea"/>
              <a:cs typeface="+mj-cs"/>
            </a:endParaRPr>
          </a:p>
          <a:p>
            <a:r>
              <a:rPr lang="ru-RU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  <a:ea typeface="+mj-ea"/>
                <a:cs typeface="+mj-cs"/>
              </a:rPr>
              <a:t>НСО </a:t>
            </a: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  <a:ea typeface="+mj-ea"/>
                <a:cs typeface="+mj-cs"/>
              </a:rPr>
              <a:t> </a:t>
            </a:r>
            <a:r>
              <a:rPr lang="ru-RU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  <a:ea typeface="+mj-ea"/>
                <a:cs typeface="+mj-cs"/>
              </a:rPr>
              <a:t>(</a:t>
            </a:r>
            <a:r>
              <a:rPr lang="ru-RU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  <a:ea typeface="+mj-ea"/>
                <a:cs typeface="+mj-cs"/>
              </a:rPr>
              <a:t>с 6 - </a:t>
            </a:r>
            <a:r>
              <a:rPr lang="ru-RU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  <a:ea typeface="+mj-ea"/>
                <a:cs typeface="+mj-cs"/>
              </a:rPr>
              <a:t>8 </a:t>
            </a:r>
            <a:r>
              <a:rPr lang="ru-RU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  <a:ea typeface="+mj-ea"/>
                <a:cs typeface="+mj-cs"/>
              </a:rPr>
              <a:t>марта 2020 года).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  <a:ea typeface="+mj-ea"/>
                <a:cs typeface="+mj-cs"/>
              </a:rPr>
              <a:t>Провести </a:t>
            </a:r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  <a:ea typeface="+mj-ea"/>
                <a:cs typeface="+mj-cs"/>
              </a:rPr>
              <a:t>в этом году Фестиваль боевых </a:t>
            </a: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  <a:ea typeface="+mj-ea"/>
                <a:cs typeface="+mj-cs"/>
              </a:rPr>
              <a:t>искусств.</a:t>
            </a:r>
            <a:endParaRPr lang="ru-RU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7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24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29972"/>
            <a:ext cx="9158088" cy="852844"/>
          </a:xfrm>
          <a:solidFill>
            <a:schemeClr val="accent2"/>
          </a:solidFill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Послание Президента РФ</a:t>
            </a:r>
          </a:p>
          <a:p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Федеральному собранию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2611" y="1026628"/>
            <a:ext cx="8759515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	</a:t>
            </a:r>
          </a:p>
          <a:p>
            <a:pPr algn="just"/>
            <a:r>
              <a:rPr lang="ru-RU" sz="2400" b="1" i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	</a:t>
            </a:r>
            <a:r>
              <a:rPr lang="ru-RU" sz="2000" b="1" i="1" dirty="0" smtClean="0">
                <a:latin typeface="Arial Narrow" pitchFamily="34" charset="0"/>
                <a:ea typeface="Batang" pitchFamily="18" charset="-127"/>
                <a:cs typeface="+mj-cs"/>
              </a:rPr>
              <a:t>«</a:t>
            </a:r>
            <a:r>
              <a:rPr lang="ru-RU" sz="2000" b="1" i="1" dirty="0">
                <a:latin typeface="Arial Narrow" pitchFamily="34" charset="0"/>
                <a:ea typeface="Batang" pitchFamily="18" charset="-127"/>
                <a:cs typeface="+mj-cs"/>
              </a:rPr>
              <a:t>О здравоохранении люди судят, </a:t>
            </a:r>
            <a:endParaRPr lang="ru-RU" sz="2000" b="1" i="1" dirty="0" smtClean="0">
              <a:latin typeface="Arial Narrow" pitchFamily="34" charset="0"/>
              <a:ea typeface="Batang" pitchFamily="18" charset="-127"/>
              <a:cs typeface="+mj-cs"/>
            </a:endParaRPr>
          </a:p>
          <a:p>
            <a:pPr algn="just"/>
            <a:r>
              <a:rPr lang="ru-RU" sz="2000" b="1" i="1" dirty="0" smtClean="0">
                <a:latin typeface="Arial Narrow" pitchFamily="34" charset="0"/>
                <a:ea typeface="Batang" pitchFamily="18" charset="-127"/>
                <a:cs typeface="+mj-cs"/>
              </a:rPr>
              <a:t>конечно </a:t>
            </a:r>
            <a:r>
              <a:rPr lang="ru-RU" sz="2000" b="1" i="1" dirty="0">
                <a:latin typeface="Arial Narrow" pitchFamily="34" charset="0"/>
                <a:ea typeface="Batang" pitchFamily="18" charset="-127"/>
                <a:cs typeface="+mj-cs"/>
              </a:rPr>
              <a:t>же, не по цифрам и не по показателям. </a:t>
            </a:r>
          </a:p>
          <a:p>
            <a:pPr algn="just"/>
            <a:r>
              <a:rPr lang="ru-RU" sz="2000" b="1" i="1" dirty="0" smtClean="0">
                <a:latin typeface="Arial Narrow" pitchFamily="34" charset="0"/>
                <a:ea typeface="Batang" pitchFamily="18" charset="-127"/>
                <a:cs typeface="+mj-cs"/>
              </a:rPr>
              <a:t>	Человека</a:t>
            </a:r>
            <a:r>
              <a:rPr lang="ru-RU" sz="2000" b="1" i="1" dirty="0">
                <a:latin typeface="Arial Narrow" pitchFamily="34" charset="0"/>
                <a:ea typeface="Batang" pitchFamily="18" charset="-127"/>
                <a:cs typeface="+mj-cs"/>
              </a:rPr>
              <a:t>, который вынужден ехать </a:t>
            </a:r>
            <a:endParaRPr lang="ru-RU" sz="2000" b="1" i="1" dirty="0" smtClean="0">
              <a:latin typeface="Arial Narrow" pitchFamily="34" charset="0"/>
              <a:ea typeface="Batang" pitchFamily="18" charset="-127"/>
              <a:cs typeface="+mj-cs"/>
            </a:endParaRPr>
          </a:p>
          <a:p>
            <a:pPr algn="just"/>
            <a:r>
              <a:rPr lang="ru-RU" sz="2000" b="1" i="1" dirty="0" smtClean="0">
                <a:latin typeface="Arial Narrow" pitchFamily="34" charset="0"/>
                <a:ea typeface="Batang" pitchFamily="18" charset="-127"/>
                <a:cs typeface="+mj-cs"/>
              </a:rPr>
              <a:t>за десятки </a:t>
            </a:r>
            <a:r>
              <a:rPr lang="ru-RU" sz="2000" b="1" i="1" dirty="0">
                <a:latin typeface="Arial Narrow" pitchFamily="34" charset="0"/>
                <a:ea typeface="Batang" pitchFamily="18" charset="-127"/>
                <a:cs typeface="+mj-cs"/>
              </a:rPr>
              <a:t>километров в поликлинику, </a:t>
            </a:r>
            <a:r>
              <a:rPr lang="ru-RU" sz="2000" b="1" i="1" dirty="0" smtClean="0">
                <a:latin typeface="Arial Narrow" pitchFamily="34" charset="0"/>
                <a:ea typeface="Batang" pitchFamily="18" charset="-127"/>
                <a:cs typeface="+mj-cs"/>
              </a:rPr>
              <a:t>тратить </a:t>
            </a:r>
          </a:p>
          <a:p>
            <a:pPr algn="just"/>
            <a:r>
              <a:rPr lang="ru-RU" sz="2000" b="1" i="1" dirty="0" smtClean="0">
                <a:latin typeface="Arial Narrow" pitchFamily="34" charset="0"/>
                <a:ea typeface="Batang" pitchFamily="18" charset="-127"/>
                <a:cs typeface="+mj-cs"/>
              </a:rPr>
              <a:t>целый </a:t>
            </a:r>
            <a:r>
              <a:rPr lang="ru-RU" sz="2000" b="1" i="1" dirty="0">
                <a:latin typeface="Arial Narrow" pitchFamily="34" charset="0"/>
                <a:ea typeface="Batang" pitchFamily="18" charset="-127"/>
                <a:cs typeface="+mj-cs"/>
              </a:rPr>
              <a:t>день в очереди или </a:t>
            </a:r>
            <a:r>
              <a:rPr lang="ru-RU" sz="2000" b="1" i="1" dirty="0" smtClean="0">
                <a:latin typeface="Arial Narrow" pitchFamily="34" charset="0"/>
                <a:ea typeface="Batang" pitchFamily="18" charset="-127"/>
                <a:cs typeface="+mj-cs"/>
              </a:rPr>
              <a:t>неделями </a:t>
            </a:r>
            <a:r>
              <a:rPr lang="ru-RU" sz="2000" b="1" i="1" dirty="0">
                <a:latin typeface="Arial Narrow" pitchFamily="34" charset="0"/>
                <a:ea typeface="Batang" pitchFamily="18" charset="-127"/>
                <a:cs typeface="+mj-cs"/>
              </a:rPr>
              <a:t>ждать </a:t>
            </a:r>
            <a:endParaRPr lang="ru-RU" sz="2000" b="1" i="1" dirty="0" smtClean="0">
              <a:latin typeface="Arial Narrow" pitchFamily="34" charset="0"/>
              <a:ea typeface="Batang" pitchFamily="18" charset="-127"/>
              <a:cs typeface="+mj-cs"/>
            </a:endParaRPr>
          </a:p>
          <a:p>
            <a:pPr algn="just"/>
            <a:r>
              <a:rPr lang="ru-RU" sz="2000" b="1" i="1" dirty="0" smtClean="0">
                <a:latin typeface="Arial Narrow" pitchFamily="34" charset="0"/>
                <a:ea typeface="Batang" pitchFamily="18" charset="-127"/>
                <a:cs typeface="+mj-cs"/>
              </a:rPr>
              <a:t>приёма </a:t>
            </a:r>
            <a:r>
              <a:rPr lang="ru-RU" sz="2000" b="1" i="1" dirty="0">
                <a:latin typeface="Arial Narrow" pitchFamily="34" charset="0"/>
                <a:ea typeface="Batang" pitchFamily="18" charset="-127"/>
                <a:cs typeface="+mj-cs"/>
              </a:rPr>
              <a:t>у узкого </a:t>
            </a:r>
            <a:r>
              <a:rPr lang="ru-RU" sz="2000" b="1" i="1" dirty="0" smtClean="0">
                <a:latin typeface="Arial Narrow" pitchFamily="34" charset="0"/>
                <a:ea typeface="Batang" pitchFamily="18" charset="-127"/>
                <a:cs typeface="+mj-cs"/>
              </a:rPr>
              <a:t>специалиста</a:t>
            </a:r>
            <a:r>
              <a:rPr lang="ru-RU" sz="2000" b="1" i="1" dirty="0">
                <a:latin typeface="Arial Narrow" pitchFamily="34" charset="0"/>
                <a:ea typeface="Batang" pitchFamily="18" charset="-127"/>
                <a:cs typeface="+mj-cs"/>
              </a:rPr>
              <a:t>, мало интересует</a:t>
            </a:r>
            <a:r>
              <a:rPr lang="ru-RU" sz="2000" b="1" i="1" dirty="0" smtClean="0">
                <a:latin typeface="Arial Narrow" pitchFamily="34" charset="0"/>
                <a:ea typeface="Batang" pitchFamily="18" charset="-127"/>
                <a:cs typeface="+mj-cs"/>
              </a:rPr>
              <a:t>,</a:t>
            </a:r>
          </a:p>
          <a:p>
            <a:pPr algn="just"/>
            <a:r>
              <a:rPr lang="ru-RU" sz="2000" b="1" i="1" dirty="0" smtClean="0">
                <a:latin typeface="Arial Narrow" pitchFamily="34" charset="0"/>
                <a:ea typeface="Batang" pitchFamily="18" charset="-127"/>
                <a:cs typeface="+mj-cs"/>
              </a:rPr>
              <a:t>насколько </a:t>
            </a:r>
            <a:r>
              <a:rPr lang="ru-RU" sz="2000" b="1" i="1" dirty="0">
                <a:latin typeface="Arial Narrow" pitchFamily="34" charset="0"/>
                <a:ea typeface="Batang" pitchFamily="18" charset="-127"/>
                <a:cs typeface="+mj-cs"/>
              </a:rPr>
              <a:t>выросла средняя </a:t>
            </a:r>
            <a:r>
              <a:rPr lang="ru-RU" sz="2000" b="1" i="1" dirty="0" smtClean="0">
                <a:latin typeface="Arial Narrow" pitchFamily="34" charset="0"/>
                <a:ea typeface="Batang" pitchFamily="18" charset="-127"/>
                <a:cs typeface="+mj-cs"/>
              </a:rPr>
              <a:t> продолжительность </a:t>
            </a:r>
            <a:r>
              <a:rPr lang="ru-RU" sz="2000" b="1" i="1" dirty="0">
                <a:latin typeface="Arial Narrow" pitchFamily="34" charset="0"/>
                <a:ea typeface="Batang" pitchFamily="18" charset="-127"/>
                <a:cs typeface="+mj-cs"/>
              </a:rPr>
              <a:t>жизни в стране. Он </a:t>
            </a:r>
            <a:endParaRPr lang="ru-RU" sz="2000" b="1" i="1" dirty="0" smtClean="0">
              <a:latin typeface="Arial Narrow" pitchFamily="34" charset="0"/>
              <a:ea typeface="Batang" pitchFamily="18" charset="-127"/>
              <a:cs typeface="+mj-cs"/>
            </a:endParaRPr>
          </a:p>
          <a:p>
            <a:pPr algn="just"/>
            <a:r>
              <a:rPr lang="ru-RU" sz="2000" b="1" i="1" dirty="0" smtClean="0">
                <a:latin typeface="Arial Narrow" pitchFamily="34" charset="0"/>
                <a:ea typeface="Batang" pitchFamily="18" charset="-127"/>
                <a:cs typeface="+mj-cs"/>
              </a:rPr>
              <a:t>думает </a:t>
            </a:r>
            <a:r>
              <a:rPr lang="ru-RU" sz="2000" b="1" i="1" dirty="0">
                <a:latin typeface="Arial Narrow" pitchFamily="34" charset="0"/>
                <a:ea typeface="Batang" pitchFamily="18" charset="-127"/>
                <a:cs typeface="+mj-cs"/>
              </a:rPr>
              <a:t>о своей жизни, это понятно, о своём </a:t>
            </a:r>
            <a:r>
              <a:rPr lang="ru-RU" sz="2000" b="1" i="1" dirty="0" smtClean="0">
                <a:latin typeface="Arial Narrow" pitchFamily="34" charset="0"/>
                <a:ea typeface="Batang" pitchFamily="18" charset="-127"/>
                <a:cs typeface="+mj-cs"/>
              </a:rPr>
              <a:t>здоровье</a:t>
            </a:r>
            <a:r>
              <a:rPr lang="ru-RU" sz="2000" b="1" i="1" dirty="0">
                <a:latin typeface="Arial Narrow" pitchFamily="34" charset="0"/>
                <a:ea typeface="Batang" pitchFamily="18" charset="-127"/>
                <a:cs typeface="+mj-cs"/>
              </a:rPr>
              <a:t>, о том, как безо всяких препятствий получить качественную и своевременную медицинскую помощь</a:t>
            </a:r>
            <a:r>
              <a:rPr lang="ru-RU" sz="2000" b="1" i="1" dirty="0" smtClean="0">
                <a:latin typeface="Arial Narrow" pitchFamily="34" charset="0"/>
                <a:ea typeface="Batang" pitchFamily="18" charset="-127"/>
                <a:cs typeface="+mj-cs"/>
              </a:rPr>
              <a:t>.»                                                    </a:t>
            </a:r>
          </a:p>
          <a:p>
            <a:pPr algn="just"/>
            <a:r>
              <a:rPr lang="ru-RU" sz="2000" b="1" i="1" dirty="0">
                <a:latin typeface="Arial Narrow" pitchFamily="34" charset="0"/>
                <a:ea typeface="Batang" pitchFamily="18" charset="-127"/>
                <a:cs typeface="+mj-cs"/>
              </a:rPr>
              <a:t> </a:t>
            </a:r>
            <a:r>
              <a:rPr lang="ru-RU" sz="2000" b="1" i="1" dirty="0" smtClean="0">
                <a:latin typeface="Arial Narrow" pitchFamily="34" charset="0"/>
                <a:ea typeface="Batang" pitchFamily="18" charset="-127"/>
                <a:cs typeface="+mj-cs"/>
              </a:rPr>
              <a:t>                                                                                                                           В.В. Путин</a:t>
            </a:r>
            <a:endParaRPr lang="ru-RU" sz="2000" b="1" i="1" dirty="0">
              <a:latin typeface="Arial Narrow" pitchFamily="34" charset="0"/>
              <a:ea typeface="Batang" pitchFamily="18" charset="-127"/>
              <a:cs typeface="+mj-cs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758" y="1026627"/>
            <a:ext cx="3250368" cy="18558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97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29971"/>
            <a:ext cx="9158088" cy="880274"/>
          </a:xfrm>
          <a:solidFill>
            <a:schemeClr val="accent2"/>
          </a:solidFill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0"/>
              </a:spcBef>
            </a:pPr>
            <a:endParaRPr lang="ru-RU" sz="2400" b="1" dirty="0" smtClean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  <a:p>
            <a:pPr>
              <a:spcBef>
                <a:spcPts val="0"/>
              </a:spcBef>
            </a:pPr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Здравоохранение</a:t>
            </a:r>
            <a:endParaRPr lang="ru-RU" sz="3200" b="1" dirty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  <a:p>
            <a:endParaRPr lang="ru-RU" sz="2400" b="1" dirty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  <a:p>
            <a:endParaRPr lang="ru-RU" sz="2400" b="1" dirty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57" y="1044473"/>
            <a:ext cx="4993867" cy="22801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134" y="1806193"/>
            <a:ext cx="4319013" cy="28741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683622" y="1096289"/>
            <a:ext cx="267573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 Narrow" pitchFamily="34" charset="0"/>
                <a:ea typeface="Batang" pitchFamily="18" charset="-127"/>
              </a:rPr>
              <a:t>ФАП п. Земледелец</a:t>
            </a:r>
            <a:endParaRPr lang="ru-RU" sz="2400" b="1" dirty="0">
              <a:latin typeface="Arial Narrow" pitchFamily="34" charset="0"/>
              <a:ea typeface="Batang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4147" y="3797451"/>
            <a:ext cx="3028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Arial Narrow" pitchFamily="34" charset="0"/>
                <a:ea typeface="Batang" pitchFamily="18" charset="-127"/>
              </a:rPr>
              <a:t>14 </a:t>
            </a:r>
            <a:r>
              <a:rPr lang="ru-RU" sz="3600" b="1" dirty="0" smtClean="0">
                <a:solidFill>
                  <a:srgbClr val="C00000"/>
                </a:solidFill>
                <a:latin typeface="Arial Narrow" pitchFamily="34" charset="0"/>
                <a:ea typeface="Batang" pitchFamily="18" charset="-127"/>
              </a:rPr>
              <a:t>млн. рублей</a:t>
            </a:r>
            <a:endParaRPr lang="ru-RU" sz="3600" b="1" dirty="0">
              <a:solidFill>
                <a:srgbClr val="C00000"/>
              </a:solidFill>
              <a:latin typeface="Arial Narrow" pitchFamily="34" charset="0"/>
              <a:ea typeface="Batang" pitchFamily="18" charset="-127"/>
            </a:endParaRPr>
          </a:p>
        </p:txBody>
      </p:sp>
      <p:pic>
        <p:nvPicPr>
          <p:cNvPr id="10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53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73757" y="0"/>
            <a:ext cx="9158088" cy="880274"/>
          </a:xfrm>
          <a:solidFill>
            <a:schemeClr val="accent2"/>
          </a:solidFill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0"/>
              </a:spcBef>
            </a:pPr>
            <a:endParaRPr lang="ru-RU" sz="2400" b="1" dirty="0" smtClean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  <a:p>
            <a:pPr>
              <a:spcBef>
                <a:spcPts val="0"/>
              </a:spcBef>
            </a:pPr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Здравоохранение</a:t>
            </a:r>
            <a:endParaRPr lang="ru-RU" sz="3200" b="1" dirty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  <a:p>
            <a:endParaRPr lang="ru-RU" sz="3200" b="1" dirty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</p:txBody>
      </p:sp>
      <p:pic>
        <p:nvPicPr>
          <p:cNvPr id="7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772" y="926758"/>
            <a:ext cx="3617135" cy="2410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566" y="2568721"/>
            <a:ext cx="3421823" cy="2436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696" y="2551042"/>
            <a:ext cx="3890459" cy="25924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987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58088" cy="910245"/>
          </a:xfrm>
          <a:solidFill>
            <a:schemeClr val="accent2"/>
          </a:solidFill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0"/>
              </a:spcBef>
            </a:pPr>
            <a:endParaRPr lang="ru-RU" sz="2400" b="1" dirty="0" smtClean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  <a:p>
            <a:pPr>
              <a:spcBef>
                <a:spcPts val="0"/>
              </a:spcBef>
            </a:pPr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Здравоохранение </a:t>
            </a:r>
            <a:r>
              <a:rPr lang="ru-RU" sz="32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- 2020</a:t>
            </a:r>
          </a:p>
          <a:p>
            <a:endParaRPr lang="ru-RU" sz="2400" b="1" dirty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  <a:p>
            <a:endParaRPr lang="ru-RU" sz="2400" b="1" dirty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028" l="14844" r="757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51" r="21264"/>
          <a:stretch/>
        </p:blipFill>
        <p:spPr bwMode="auto">
          <a:xfrm>
            <a:off x="4664953" y="954221"/>
            <a:ext cx="4647699" cy="392586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82729" y="654999"/>
            <a:ext cx="467462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q"/>
            </a:pPr>
            <a:endParaRPr lang="ru-RU" sz="16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anose="02040502050405020303" pitchFamily="18" charset="0"/>
              <a:ea typeface="+mj-ea"/>
              <a:cs typeface="+mj-cs"/>
            </a:endParaRPr>
          </a:p>
          <a:p>
            <a:pPr marL="285750" indent="-285750" algn="just">
              <a:buFont typeface="Wingdings" pitchFamily="2" charset="2"/>
              <a:buChar char="q"/>
            </a:pPr>
            <a:endParaRPr lang="ru-RU" sz="16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anose="02040502050405020303" pitchFamily="18" charset="0"/>
              <a:ea typeface="+mj-ea"/>
              <a:cs typeface="+mj-cs"/>
            </a:endParaRPr>
          </a:p>
          <a:p>
            <a:pPr marL="285750" indent="-285750" algn="just">
              <a:buFont typeface="Wingdings" pitchFamily="2" charset="2"/>
              <a:buChar char="q"/>
            </a:pPr>
            <a:endParaRPr lang="ru-RU" sz="16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anose="02040502050405020303" pitchFamily="18" charset="0"/>
              <a:ea typeface="+mj-ea"/>
              <a:cs typeface="+mj-cs"/>
            </a:endParaRPr>
          </a:p>
          <a:p>
            <a:pPr marL="285750" indent="-285750" algn="just">
              <a:buFont typeface="Wingdings" pitchFamily="2" charset="2"/>
              <a:buChar char="q"/>
            </a:pPr>
            <a:r>
              <a:rPr lang="ru-RU" sz="1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  <a:ea typeface="+mj-ea"/>
                <a:cs typeface="+mj-cs"/>
              </a:rPr>
              <a:t>Строительство </a:t>
            </a:r>
            <a:r>
              <a:rPr lang="ru-RU" sz="1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  <a:ea typeface="+mj-ea"/>
                <a:cs typeface="+mj-cs"/>
              </a:rPr>
              <a:t>операционно-реанимационного блока с реконструкцией главного корпуса ЦРБ, закупка высокотехнологичного оборудования для его оснащения;</a:t>
            </a:r>
          </a:p>
          <a:p>
            <a:pPr marL="285750" indent="-285750" algn="just">
              <a:buFont typeface="Wingdings" pitchFamily="2" charset="2"/>
              <a:buChar char="q"/>
            </a:pPr>
            <a:r>
              <a:rPr lang="ru-RU" sz="1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  <a:ea typeface="+mj-ea"/>
                <a:cs typeface="+mj-cs"/>
              </a:rPr>
              <a:t>Строительство </a:t>
            </a:r>
            <a:r>
              <a:rPr lang="ru-RU" sz="16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  <a:ea typeface="+mj-ea"/>
                <a:cs typeface="+mj-cs"/>
              </a:rPr>
              <a:t>ФАПов</a:t>
            </a:r>
            <a:r>
              <a:rPr lang="ru-RU" sz="1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  <a:ea typeface="+mj-ea"/>
                <a:cs typeface="+mj-cs"/>
              </a:rPr>
              <a:t> (</a:t>
            </a:r>
            <a:r>
              <a:rPr lang="ru-RU" sz="16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  <a:ea typeface="+mj-ea"/>
                <a:cs typeface="+mj-cs"/>
              </a:rPr>
              <a:t>с.Бедрино</a:t>
            </a:r>
            <a:r>
              <a:rPr lang="ru-RU" sz="1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  <a:ea typeface="+mj-ea"/>
                <a:cs typeface="+mj-cs"/>
              </a:rPr>
              <a:t>, </a:t>
            </a:r>
            <a:r>
              <a:rPr lang="ru-RU" sz="16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  <a:ea typeface="+mj-ea"/>
                <a:cs typeface="+mj-cs"/>
              </a:rPr>
              <a:t>п.Лесниковский</a:t>
            </a:r>
            <a:r>
              <a:rPr lang="ru-RU" sz="1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  <a:ea typeface="+mj-ea"/>
                <a:cs typeface="+mj-cs"/>
              </a:rPr>
              <a:t>). Формирование </a:t>
            </a:r>
            <a:r>
              <a:rPr lang="ru-RU" sz="1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  <a:ea typeface="+mj-ea"/>
                <a:cs typeface="+mj-cs"/>
              </a:rPr>
              <a:t>земельных участков для строительства </a:t>
            </a:r>
            <a:r>
              <a:rPr lang="ru-RU" sz="16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  <a:ea typeface="+mj-ea"/>
                <a:cs typeface="+mj-cs"/>
              </a:rPr>
              <a:t>ФАПов</a:t>
            </a:r>
            <a:r>
              <a:rPr lang="ru-RU" sz="1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  <a:ea typeface="+mj-ea"/>
                <a:cs typeface="+mj-cs"/>
              </a:rPr>
              <a:t>.</a:t>
            </a:r>
            <a:endParaRPr lang="ru-RU" sz="16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anose="02040502050405020303" pitchFamily="18" charset="0"/>
              <a:ea typeface="+mj-ea"/>
              <a:cs typeface="+mj-cs"/>
            </a:endParaRPr>
          </a:p>
          <a:p>
            <a:pPr marL="285750" indent="-285750" algn="just">
              <a:buFont typeface="Wingdings" pitchFamily="2" charset="2"/>
              <a:buChar char="q"/>
            </a:pPr>
            <a:r>
              <a:rPr lang="ru-RU" sz="1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  <a:ea typeface="+mj-ea"/>
                <a:cs typeface="+mj-cs"/>
              </a:rPr>
              <a:t>Завершение </a:t>
            </a:r>
            <a:r>
              <a:rPr lang="ru-RU" sz="1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  <a:ea typeface="+mj-ea"/>
                <a:cs typeface="+mj-cs"/>
              </a:rPr>
              <a:t>ремонта 2-го этажа </a:t>
            </a:r>
            <a:r>
              <a:rPr lang="ru-RU" sz="16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  <a:ea typeface="+mj-ea"/>
                <a:cs typeface="+mj-cs"/>
              </a:rPr>
              <a:t>Заковряжинской</a:t>
            </a:r>
            <a:r>
              <a:rPr lang="ru-RU" sz="1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  <a:ea typeface="+mj-ea"/>
                <a:cs typeface="+mj-cs"/>
              </a:rPr>
              <a:t> </a:t>
            </a:r>
            <a:r>
              <a:rPr lang="ru-RU" sz="1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  <a:ea typeface="+mj-ea"/>
                <a:cs typeface="+mj-cs"/>
              </a:rPr>
              <a:t>УБ, </a:t>
            </a:r>
            <a:r>
              <a:rPr lang="ru-RU" sz="1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  <a:ea typeface="+mj-ea"/>
                <a:cs typeface="+mj-cs"/>
              </a:rPr>
              <a:t>ремонт кровли в </a:t>
            </a:r>
            <a:r>
              <a:rPr lang="ru-RU" sz="16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  <a:ea typeface="+mj-ea"/>
                <a:cs typeface="+mj-cs"/>
              </a:rPr>
              <a:t>Шипуновской</a:t>
            </a:r>
            <a:r>
              <a:rPr lang="ru-RU" sz="1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  <a:ea typeface="+mj-ea"/>
                <a:cs typeface="+mj-cs"/>
              </a:rPr>
              <a:t> </a:t>
            </a:r>
            <a:r>
              <a:rPr lang="ru-RU" sz="1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  <a:ea typeface="+mj-ea"/>
                <a:cs typeface="+mj-cs"/>
              </a:rPr>
              <a:t>ВА.</a:t>
            </a:r>
          </a:p>
          <a:p>
            <a:pPr marL="285750" indent="-285750" algn="just">
              <a:buFont typeface="Wingdings" pitchFamily="2" charset="2"/>
              <a:buChar char="q"/>
            </a:pPr>
            <a:r>
              <a:rPr lang="ru-RU" sz="1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  <a:ea typeface="+mj-ea"/>
                <a:cs typeface="+mj-cs"/>
              </a:rPr>
              <a:t>Приобретение </a:t>
            </a:r>
            <a:r>
              <a:rPr lang="ru-RU" sz="1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  <a:ea typeface="+mj-ea"/>
                <a:cs typeface="+mj-cs"/>
              </a:rPr>
              <a:t>автомобиля скорой </a:t>
            </a:r>
            <a:r>
              <a:rPr lang="ru-RU" sz="1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  <a:ea typeface="+mj-ea"/>
                <a:cs typeface="+mj-cs"/>
              </a:rPr>
              <a:t>помощи.</a:t>
            </a:r>
            <a:endParaRPr lang="ru-RU" sz="16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anose="02040502050405020303" pitchFamily="18" charset="0"/>
              <a:ea typeface="+mj-ea"/>
              <a:cs typeface="+mj-cs"/>
            </a:endParaRPr>
          </a:p>
          <a:p>
            <a:pPr marL="285750" indent="-285750" algn="just">
              <a:buFont typeface="Wingdings" pitchFamily="2" charset="2"/>
              <a:buChar char="q"/>
            </a:pPr>
            <a:r>
              <a:rPr lang="ru-RU" sz="1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  <a:ea typeface="+mj-ea"/>
                <a:cs typeface="+mj-cs"/>
              </a:rPr>
              <a:t>Обеспечение </a:t>
            </a:r>
            <a:r>
              <a:rPr lang="ru-RU" sz="1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  <a:ea typeface="+mj-ea"/>
                <a:cs typeface="+mj-cs"/>
              </a:rPr>
              <a:t>жильем врачей.</a:t>
            </a:r>
          </a:p>
        </p:txBody>
      </p:sp>
    </p:spTree>
    <p:extLst>
      <p:ext uri="{BB962C8B-B14F-4D97-AF65-F5344CB8AC3E}">
        <p14:creationId xmlns:p14="http://schemas.microsoft.com/office/powerpoint/2010/main" val="63735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29971"/>
            <a:ext cx="9158088" cy="880274"/>
          </a:xfrm>
          <a:solidFill>
            <a:schemeClr val="accent2"/>
          </a:solidFill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0"/>
              </a:spcBef>
            </a:pPr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Социальная </a:t>
            </a:r>
            <a:r>
              <a:rPr lang="ru-RU" sz="32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защита населения</a:t>
            </a: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98" y="1434402"/>
            <a:ext cx="3929832" cy="25244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3" b="32645"/>
          <a:stretch/>
        </p:blipFill>
        <p:spPr bwMode="auto">
          <a:xfrm>
            <a:off x="4125930" y="617838"/>
            <a:ext cx="4879617" cy="3719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3757" y="4066282"/>
            <a:ext cx="89317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  <a:ea typeface="+mj-ea"/>
                <a:cs typeface="+mj-cs"/>
              </a:rPr>
              <a:t>                       </a:t>
            </a:r>
          </a:p>
          <a:p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Внедрить </a:t>
            </a:r>
            <a:r>
              <a:rPr lang="ru-RU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систему долговременного </a:t>
            </a:r>
            <a:endParaRPr lang="ru-RU" sz="24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Narrow" pitchFamily="34" charset="0"/>
              <a:ea typeface="+mj-ea"/>
              <a:cs typeface="+mj-cs"/>
            </a:endParaRPr>
          </a:p>
          <a:p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ухода </a:t>
            </a:r>
            <a:r>
              <a:rPr lang="ru-RU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за гражданами через организацию работы службы </a:t>
            </a:r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сиделок</a:t>
            </a:r>
            <a:endParaRPr lang="ru-RU" sz="16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Narrow" pitchFamily="34" charset="0"/>
              <a:ea typeface="+mj-ea"/>
              <a:cs typeface="+mj-cs"/>
            </a:endParaRPr>
          </a:p>
        </p:txBody>
      </p:sp>
      <p:sp>
        <p:nvSpPr>
          <p:cNvPr id="3" name="Стрелка вниз 2"/>
          <p:cNvSpPr/>
          <p:nvPr/>
        </p:nvSpPr>
        <p:spPr>
          <a:xfrm rot="10800000">
            <a:off x="2547470" y="3469607"/>
            <a:ext cx="484632" cy="97840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8-конечная звезда 3"/>
          <p:cNvSpPr/>
          <p:nvPr/>
        </p:nvSpPr>
        <p:spPr>
          <a:xfrm>
            <a:off x="2547469" y="2477530"/>
            <a:ext cx="1408670" cy="1306983"/>
          </a:xfrm>
          <a:prstGeom prst="star8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 Narrow" pitchFamily="34" charset="0"/>
              </a:rPr>
              <a:t>16,5 </a:t>
            </a:r>
            <a:r>
              <a:rPr lang="ru-RU" sz="2400" b="1" dirty="0" err="1" smtClean="0">
                <a:solidFill>
                  <a:schemeClr val="tx1"/>
                </a:solidFill>
                <a:latin typeface="Arial Narrow" pitchFamily="34" charset="0"/>
              </a:rPr>
              <a:t>млн.р</a:t>
            </a:r>
            <a:r>
              <a:rPr lang="ru-RU" sz="2400" b="1" dirty="0" smtClean="0">
                <a:solidFill>
                  <a:schemeClr val="tx1"/>
                </a:solidFill>
                <a:latin typeface="Arial Narrow" pitchFamily="34" charset="0"/>
              </a:rPr>
              <a:t>.</a:t>
            </a:r>
            <a:endParaRPr lang="ru-RU" sz="24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2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29971"/>
            <a:ext cx="9158088" cy="880274"/>
          </a:xfrm>
          <a:solidFill>
            <a:schemeClr val="accent2"/>
          </a:solidFill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Инициативный бюджет –</a:t>
            </a:r>
          </a:p>
          <a:p>
            <a:r>
              <a:rPr lang="ru-RU" sz="2400" b="1" dirty="0" err="1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Болтовский</a:t>
            </a:r>
            <a:r>
              <a:rPr lang="ru-RU" sz="24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 детский сад (детская площадка)</a:t>
            </a:r>
            <a:endParaRPr lang="ru-RU" sz="2400" b="1" dirty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</p:txBody>
      </p:sp>
      <p:pic>
        <p:nvPicPr>
          <p:cNvPr id="7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7927" y="4232422"/>
            <a:ext cx="9950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  <a:ea typeface="+mj-ea"/>
                <a:cs typeface="+mj-cs"/>
              </a:rPr>
              <a:t>                  </a:t>
            </a:r>
          </a:p>
          <a:p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Было</a:t>
            </a:r>
            <a:endParaRPr lang="ru-RU" sz="16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0854" y="893347"/>
            <a:ext cx="4255950" cy="3864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3494543" y="4255309"/>
            <a:ext cx="9950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  <a:ea typeface="+mj-ea"/>
                <a:cs typeface="+mj-cs"/>
              </a:rPr>
              <a:t>                  </a:t>
            </a:r>
          </a:p>
          <a:p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+mj-ea"/>
                <a:cs typeface="+mj-cs"/>
              </a:rPr>
              <a:t>Стало</a:t>
            </a:r>
            <a:endParaRPr lang="ru-RU" sz="16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9" name="Содержимое 3"/>
          <p:cNvPicPr>
            <a:picLocks noGr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204" y="1087395"/>
            <a:ext cx="4090087" cy="3092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трелка вниз 2"/>
          <p:cNvSpPr/>
          <p:nvPr/>
        </p:nvSpPr>
        <p:spPr>
          <a:xfrm rot="10800000">
            <a:off x="1915677" y="3797711"/>
            <a:ext cx="484632" cy="97840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rot="16200000">
            <a:off x="4417294" y="3797711"/>
            <a:ext cx="484632" cy="97840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56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18" y="3426232"/>
            <a:ext cx="3976282" cy="1317782"/>
          </a:xfrm>
          <a:effectLst>
            <a:softEdge rad="63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767" y="860516"/>
            <a:ext cx="2949442" cy="1465145"/>
          </a:xfr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21676" y="20036"/>
            <a:ext cx="8147248" cy="368741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7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rgbClr val="00B050"/>
                </a:solidFill>
              </a:rPr>
              <a:t> СО НКО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9" name="Текст 5"/>
          <p:cNvSpPr txBox="1">
            <a:spLocks/>
          </p:cNvSpPr>
          <p:nvPr/>
        </p:nvSpPr>
        <p:spPr>
          <a:xfrm>
            <a:off x="7016644" y="2427682"/>
            <a:ext cx="1677779" cy="45215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vert="horz" lIns="68580" tIns="34290" rIns="68580" bIns="34290" rtlCol="0" anchor="ctr">
            <a:noAutofit/>
          </a:bodyPr>
          <a:lstStyle>
            <a:lvl1pPr marL="0" indent="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Tx/>
              <a:buNone/>
              <a:defRPr kumimoji="0" sz="20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Афганцы</a:t>
            </a:r>
            <a:endParaRPr lang="ru-RU" dirty="0"/>
          </a:p>
        </p:txBody>
      </p:sp>
      <p:sp>
        <p:nvSpPr>
          <p:cNvPr id="10" name="Текст 5"/>
          <p:cNvSpPr txBox="1">
            <a:spLocks/>
          </p:cNvSpPr>
          <p:nvPr/>
        </p:nvSpPr>
        <p:spPr>
          <a:xfrm>
            <a:off x="106626" y="4741374"/>
            <a:ext cx="1677779" cy="35003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vert="horz" lIns="68580" tIns="34290" rIns="68580" bIns="34290" rtlCol="0" anchor="ctr">
            <a:noAutofit/>
          </a:bodyPr>
          <a:lstStyle>
            <a:lvl1pPr marL="0" indent="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Tx/>
              <a:buNone/>
              <a:defRPr kumimoji="0" sz="20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Курсант</a:t>
            </a:r>
            <a:endParaRPr lang="ru-RU" dirty="0"/>
          </a:p>
        </p:txBody>
      </p:sp>
      <p:sp>
        <p:nvSpPr>
          <p:cNvPr id="11" name="Текст 5"/>
          <p:cNvSpPr txBox="1">
            <a:spLocks/>
          </p:cNvSpPr>
          <p:nvPr/>
        </p:nvSpPr>
        <p:spPr>
          <a:xfrm>
            <a:off x="2833203" y="750110"/>
            <a:ext cx="1617078" cy="972644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vert="horz" lIns="68580" tIns="34290" rIns="68580" bIns="34290" rtlCol="0" anchor="ctr">
            <a:noAutofit/>
          </a:bodyPr>
          <a:lstStyle>
            <a:lvl1pPr marL="0" indent="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Tx/>
              <a:buNone/>
              <a:defRPr kumimoji="0" sz="20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latin typeface="Times New Roman"/>
                <a:ea typeface="Calibri"/>
                <a:cs typeface="Times New Roman"/>
              </a:rPr>
              <a:t>ОО «СМО ВОИ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»</a:t>
            </a:r>
            <a:endParaRPr lang="ru-RU" dirty="0"/>
          </a:p>
        </p:txBody>
      </p:sp>
      <p:sp>
        <p:nvSpPr>
          <p:cNvPr id="12" name="Текст 5"/>
          <p:cNvSpPr txBox="1">
            <a:spLocks/>
          </p:cNvSpPr>
          <p:nvPr/>
        </p:nvSpPr>
        <p:spPr>
          <a:xfrm>
            <a:off x="6635026" y="4496696"/>
            <a:ext cx="1677779" cy="45215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vert="horz" lIns="68580" tIns="34290" rIns="68580" bIns="34290" rtlCol="0" anchor="ctr">
            <a:noAutofit/>
          </a:bodyPr>
          <a:lstStyle>
            <a:lvl1pPr marL="0" indent="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Tx/>
              <a:buNone/>
              <a:defRPr kumimoji="0" sz="20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Ветераны</a:t>
            </a:r>
            <a:endParaRPr lang="ru-RU" dirty="0"/>
          </a:p>
        </p:txBody>
      </p:sp>
      <p:pic>
        <p:nvPicPr>
          <p:cNvPr id="13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901" y="3579410"/>
            <a:ext cx="2434553" cy="136943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Объект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030" y="1972330"/>
            <a:ext cx="1733852" cy="136285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5" name="Объект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277" y="2787775"/>
            <a:ext cx="2436004" cy="137025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7" name="Объект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92" y="750110"/>
            <a:ext cx="2636515" cy="148304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8" name="Объект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6" y="1997288"/>
            <a:ext cx="2378480" cy="133789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03" y="1531743"/>
            <a:ext cx="1887443" cy="1256032"/>
          </a:xfrm>
          <a:prstGeom prst="rect">
            <a:avLst/>
          </a:prstGeom>
        </p:spPr>
      </p:pic>
      <p:sp>
        <p:nvSpPr>
          <p:cNvPr id="19" name="Текст 5"/>
          <p:cNvSpPr txBox="1">
            <a:spLocks/>
          </p:cNvSpPr>
          <p:nvPr/>
        </p:nvSpPr>
        <p:spPr>
          <a:xfrm>
            <a:off x="2885239" y="2918330"/>
            <a:ext cx="2003243" cy="66108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vert="horz" lIns="68580" tIns="34290" rIns="68580" bIns="34290" rtlCol="0" anchor="ctr">
            <a:noAutofit/>
          </a:bodyPr>
          <a:lstStyle>
            <a:lvl1pPr marL="0" indent="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Tx/>
              <a:buNone/>
              <a:defRPr kumimoji="0" sz="20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Общество охотников</a:t>
            </a:r>
            <a:endParaRPr lang="ru-RU" dirty="0"/>
          </a:p>
        </p:txBody>
      </p:sp>
      <p:sp>
        <p:nvSpPr>
          <p:cNvPr id="16" name="Подзаголовок 5"/>
          <p:cNvSpPr txBox="1">
            <a:spLocks/>
          </p:cNvSpPr>
          <p:nvPr/>
        </p:nvSpPr>
        <p:spPr>
          <a:xfrm>
            <a:off x="0" y="20036"/>
            <a:ext cx="9158088" cy="897860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endParaRPr lang="ru-RU" sz="2400" b="1" dirty="0" smtClean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СО НКО</a:t>
            </a:r>
            <a:endParaRPr lang="ru-RU" sz="2400" b="1" dirty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01260" y="741249"/>
            <a:ext cx="145773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Narrow" pitchFamily="34" charset="0"/>
                <a:ea typeface="Batang" pitchFamily="18" charset="-127"/>
              </a:rPr>
              <a:t>63 организации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Arial Narrow" pitchFamily="34" charset="0"/>
                <a:ea typeface="Batang" pitchFamily="18" charset="-127"/>
              </a:rPr>
              <a:t>=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Arial Narrow" pitchFamily="34" charset="0"/>
                <a:ea typeface="Batang" pitchFamily="18" charset="-127"/>
              </a:rPr>
              <a:t> 6000 чел.</a:t>
            </a:r>
            <a:r>
              <a:rPr lang="ru-RU" sz="2400" b="1" dirty="0">
                <a:solidFill>
                  <a:srgbClr val="C00000"/>
                </a:solidFill>
                <a:latin typeface="Arial Narrow" pitchFamily="34" charset="0"/>
                <a:ea typeface="Batang" pitchFamily="18" charset="-127"/>
              </a:rPr>
              <a:t> </a:t>
            </a:r>
          </a:p>
        </p:txBody>
      </p:sp>
      <p:pic>
        <p:nvPicPr>
          <p:cNvPr id="20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34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58088" cy="1047404"/>
          </a:xfrm>
          <a:solidFill>
            <a:schemeClr val="accent2"/>
          </a:solidFill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Национальный проект </a:t>
            </a:r>
            <a:endParaRPr lang="ru-RU" sz="2400" b="1" dirty="0" smtClean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  <a:p>
            <a:pPr>
              <a:lnSpc>
                <a:spcPct val="110000"/>
              </a:lnSpc>
            </a:pPr>
            <a:r>
              <a:rPr lang="ru-RU" sz="24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«Демография»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70738" y="3078182"/>
            <a:ext cx="19716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Arial Narrow" pitchFamily="34" charset="0"/>
                <a:ea typeface="Batang" pitchFamily="18" charset="-127"/>
                <a:cs typeface="+mj-cs"/>
              </a:rPr>
              <a:t>ФОК -</a:t>
            </a:r>
            <a:r>
              <a:rPr lang="ru-RU" sz="4000" b="1" dirty="0" smtClean="0">
                <a:solidFill>
                  <a:srgbClr val="C00000"/>
                </a:solidFill>
                <a:latin typeface="Arial Narrow" pitchFamily="34" charset="0"/>
                <a:ea typeface="Batang" pitchFamily="18" charset="-127"/>
                <a:cs typeface="+mj-cs"/>
              </a:rPr>
              <a:t>110 млн. рублей</a:t>
            </a:r>
            <a:endParaRPr lang="ru-RU" sz="4000" b="1" dirty="0">
              <a:solidFill>
                <a:srgbClr val="C00000"/>
              </a:solidFill>
              <a:latin typeface="Arial Narrow" pitchFamily="34" charset="0"/>
              <a:ea typeface="Batang" pitchFamily="18" charset="-127"/>
              <a:cs typeface="+mj-cs"/>
            </a:endParaRPr>
          </a:p>
        </p:txBody>
      </p:sp>
      <p:pic>
        <p:nvPicPr>
          <p:cNvPr id="10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553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dksuzun.ru/images/fok-116-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72" y="2372496"/>
            <a:ext cx="4242266" cy="25801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G:\ДЛЯ БРОШЮРЫ\Спорт\DSC_114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56" b="14193"/>
          <a:stretch/>
        </p:blipFill>
        <p:spPr bwMode="auto">
          <a:xfrm rot="16200000">
            <a:off x="5560254" y="1606460"/>
            <a:ext cx="4401260" cy="22910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2" descr="\\10.5.32.30\уаст и жкх\Горбунова\Добкин\Стадион\Cam 008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261" y="1000905"/>
            <a:ext cx="3480470" cy="19577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55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29971"/>
            <a:ext cx="9158088" cy="900386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endParaRPr lang="ru-RU" sz="2400" b="1" dirty="0" smtClean="0">
              <a:latin typeface="Arial Narrow" pitchFamily="34" charset="0"/>
              <a:ea typeface="Batang" pitchFamily="18" charset="-127"/>
            </a:endParaRPr>
          </a:p>
          <a:p>
            <a:pPr>
              <a:spcBef>
                <a:spcPts val="0"/>
              </a:spcBef>
            </a:pPr>
            <a:r>
              <a:rPr lang="ru-RU" sz="2400" b="1" dirty="0" smtClean="0">
                <a:latin typeface="Arial Narrow" pitchFamily="34" charset="0"/>
                <a:ea typeface="Batang" pitchFamily="18" charset="-127"/>
              </a:rPr>
              <a:t>Активность </a:t>
            </a:r>
            <a:r>
              <a:rPr lang="ru-RU" sz="2400" b="1" dirty="0">
                <a:latin typeface="Arial Narrow" pitchFamily="34" charset="0"/>
                <a:ea typeface="Batang" pitchFamily="18" charset="-127"/>
              </a:rPr>
              <a:t>граждан</a:t>
            </a:r>
          </a:p>
          <a:p>
            <a:endParaRPr lang="ru-RU" sz="2400" b="1" dirty="0">
              <a:latin typeface="Batang" pitchFamily="18" charset="-127"/>
              <a:ea typeface="Batang" pitchFamily="18" charset="-127"/>
            </a:endParaRPr>
          </a:p>
          <a:p>
            <a:endParaRPr lang="ru-RU" sz="2400" b="1" dirty="0"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15" name="Picture 2" descr="C:\Users\Николай\Desktop\ФОТО\Памятник Тараданово\IMG_20191031_095430.jpg"/>
          <p:cNvPicPr>
            <a:picLocks noGrp="1"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297" y="777377"/>
            <a:ext cx="2672541" cy="3758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5" descr="E:\Документы\ФОТОГРАФИИ\2019 год\субботник\IMG-20190430-WA0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8510" y="930276"/>
            <a:ext cx="3847641" cy="2885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3" descr="F:\Установка Стеллы\IMG_0468.JPG"/>
          <p:cNvPicPr>
            <a:picLocks noGrp="1"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3269" y="2656507"/>
            <a:ext cx="3541825" cy="2397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25" y="4670854"/>
            <a:ext cx="156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 Narrow" pitchFamily="34" charset="0"/>
              </a:rPr>
              <a:t>Д. </a:t>
            </a:r>
            <a:r>
              <a:rPr lang="ru-RU" b="1" dirty="0" err="1" smtClean="0">
                <a:latin typeface="Arial Narrow" pitchFamily="34" charset="0"/>
              </a:rPr>
              <a:t>Тарадоново</a:t>
            </a:r>
            <a:endParaRPr lang="ru-RU" b="1" dirty="0">
              <a:latin typeface="Arial Narrow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98366" y="3855210"/>
            <a:ext cx="129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 Narrow" pitchFamily="34" charset="0"/>
              </a:rPr>
              <a:t>С. Шарчино</a:t>
            </a:r>
            <a:endParaRPr lang="ru-RU" b="1" dirty="0">
              <a:latin typeface="Arial Narrow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82506" y="2188475"/>
            <a:ext cx="1156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 Narrow" pitchFamily="34" charset="0"/>
              </a:rPr>
              <a:t>С. </a:t>
            </a:r>
            <a:r>
              <a:rPr lang="ru-RU" b="1" dirty="0" err="1" smtClean="0">
                <a:latin typeface="Arial Narrow" pitchFamily="34" charset="0"/>
              </a:rPr>
              <a:t>Зорино</a:t>
            </a:r>
            <a:endParaRPr lang="ru-RU" b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32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29971"/>
            <a:ext cx="9158088" cy="947389"/>
          </a:xfrm>
          <a:solidFill>
            <a:schemeClr val="accent2"/>
          </a:solidFill>
        </p:spPr>
        <p:txBody>
          <a:bodyPr>
            <a:normAutofit lnSpcReduction="10000"/>
          </a:bodyPr>
          <a:lstStyle/>
          <a:p>
            <a:endParaRPr lang="ru-RU" sz="2800" b="1" dirty="0" smtClean="0">
              <a:latin typeface="Arial Narrow" pitchFamily="34" charset="0"/>
              <a:ea typeface="Batang" pitchFamily="18" charset="-127"/>
            </a:endParaRPr>
          </a:p>
          <a:p>
            <a:r>
              <a:rPr lang="ru-RU" sz="2800" b="1" dirty="0" smtClean="0">
                <a:latin typeface="Arial Narrow" pitchFamily="34" charset="0"/>
                <a:ea typeface="Batang" pitchFamily="18" charset="-127"/>
              </a:rPr>
              <a:t>Лагерь </a:t>
            </a:r>
            <a:r>
              <a:rPr lang="ru-RU" sz="2800" b="1" dirty="0">
                <a:latin typeface="Arial Narrow" pitchFamily="34" charset="0"/>
                <a:ea typeface="Batang" pitchFamily="18" charset="-127"/>
              </a:rPr>
              <a:t>«Курсант»</a:t>
            </a:r>
          </a:p>
          <a:p>
            <a:pPr>
              <a:spcBef>
                <a:spcPts val="0"/>
              </a:spcBef>
            </a:pPr>
            <a:endParaRPr lang="ru-RU" sz="2800" dirty="0">
              <a:latin typeface="Arial Narrow" pitchFamily="34" charset="0"/>
            </a:endParaRPr>
          </a:p>
          <a:p>
            <a:endParaRPr lang="ru-RU" dirty="0"/>
          </a:p>
        </p:txBody>
      </p:sp>
      <p:pic>
        <p:nvPicPr>
          <p:cNvPr id="9" name="Picture 8" descr="http://kursant.su/upload/photo/9/IMG_20190704_113917-15626766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06" y="1213662"/>
            <a:ext cx="2916936" cy="1841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513" y="3262873"/>
            <a:ext cx="3255579" cy="1709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645" y="1182066"/>
            <a:ext cx="4119765" cy="1841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373" y="3167638"/>
            <a:ext cx="3657600" cy="1614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84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/>
          <p:nvPr/>
        </p:nvPicPr>
        <p:blipFill rotWithShape="1">
          <a:blip r:embed="rId2"/>
          <a:srcRect l="13646" t="6935" r="11667" b="4139"/>
          <a:stretch/>
        </p:blipFill>
        <p:spPr>
          <a:xfrm>
            <a:off x="1095374" y="295274"/>
            <a:ext cx="6829425" cy="4543425"/>
          </a:xfrm>
          <a:prstGeom prst="rect">
            <a:avLst/>
          </a:prstGeom>
        </p:spPr>
      </p:pic>
      <p:pic>
        <p:nvPicPr>
          <p:cNvPr id="4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91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-14088" y="0"/>
            <a:ext cx="9158088" cy="643728"/>
          </a:xfrm>
          <a:solidFill>
            <a:schemeClr val="accent2"/>
          </a:solidFill>
        </p:spPr>
        <p:txBody>
          <a:bodyPr/>
          <a:lstStyle/>
          <a:p>
            <a:r>
              <a:rPr lang="ru-RU" sz="2800" b="1" dirty="0" err="1" smtClean="0">
                <a:latin typeface="Arial Narrow" pitchFamily="34" charset="0"/>
                <a:ea typeface="Batang" pitchFamily="18" charset="-127"/>
              </a:rPr>
              <a:t>Сузунский</a:t>
            </a:r>
            <a:r>
              <a:rPr lang="ru-RU" sz="2800" b="1" dirty="0" smtClean="0">
                <a:latin typeface="Arial Narrow" pitchFamily="34" charset="0"/>
                <a:ea typeface="Batang" pitchFamily="18" charset="-127"/>
              </a:rPr>
              <a:t> мемориал</a:t>
            </a:r>
            <a:endParaRPr lang="ru-RU" sz="2800" dirty="0">
              <a:latin typeface="Arial Narrow" pitchFamily="34" charset="0"/>
            </a:endParaRPr>
          </a:p>
          <a:p>
            <a:endParaRPr lang="ru-RU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558" y="722252"/>
            <a:ext cx="5972104" cy="4402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 descr="ПАМЯТНИК_МЫШЛАН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02" y="1761612"/>
            <a:ext cx="2848856" cy="21366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3442447" y="860614"/>
            <a:ext cx="1344706" cy="26629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120734" y="809097"/>
            <a:ext cx="3760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 Narrow" pitchFamily="34" charset="0"/>
                <a:hlinkClick r:id="rId5"/>
              </a:rPr>
              <a:t>https://obd-memorial.ru/html/index.html</a:t>
            </a:r>
            <a:endParaRPr lang="ru-RU" b="1" dirty="0">
              <a:solidFill>
                <a:srgbClr val="C00000"/>
              </a:solidFill>
              <a:latin typeface="Arial Narrow" pitchFamily="34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4552323" y="1058856"/>
            <a:ext cx="568411" cy="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948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58088" cy="882815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Послание </a:t>
            </a:r>
            <a:r>
              <a:rPr lang="ru-RU" sz="24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</a:rPr>
              <a:t>Президента РФ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Федеральному собранию</a:t>
            </a:r>
            <a:endParaRPr lang="ru-RU" sz="2400" dirty="0">
              <a:latin typeface="Arial Narrow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170" y="1496419"/>
            <a:ext cx="3706742" cy="2116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10065" y="956840"/>
            <a:ext cx="868680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	     </a:t>
            </a:r>
            <a:r>
              <a:rPr lang="ru-RU" sz="2000" b="1" i="1" dirty="0" smtClean="0">
                <a:latin typeface="Arial Narrow" pitchFamily="34" charset="0"/>
                <a:ea typeface="Batang" pitchFamily="18" charset="-127"/>
                <a:cs typeface="+mj-cs"/>
              </a:rPr>
              <a:t>Мы </a:t>
            </a:r>
            <a:r>
              <a:rPr lang="ru-RU" sz="2000" b="1" i="1" dirty="0">
                <a:latin typeface="Arial Narrow" pitchFamily="34" charset="0"/>
                <a:ea typeface="Batang" pitchFamily="18" charset="-127"/>
                <a:cs typeface="+mj-cs"/>
              </a:rPr>
              <a:t>обязаны защитить правду о Победе, иначе что скажем нашим детям, если ложь, как зараза, будет расползаться </a:t>
            </a:r>
            <a:endParaRPr lang="ru-RU" sz="2000" b="1" i="1" dirty="0" smtClean="0">
              <a:latin typeface="Arial Narrow" pitchFamily="34" charset="0"/>
              <a:ea typeface="Batang" pitchFamily="18" charset="-127"/>
              <a:cs typeface="+mj-cs"/>
            </a:endParaRPr>
          </a:p>
          <a:p>
            <a:r>
              <a:rPr lang="ru-RU" sz="2000" b="1" i="1" dirty="0" smtClean="0">
                <a:latin typeface="Arial Narrow" pitchFamily="34" charset="0"/>
                <a:ea typeface="Batang" pitchFamily="18" charset="-127"/>
                <a:cs typeface="+mj-cs"/>
              </a:rPr>
              <a:t>по</a:t>
            </a:r>
            <a:r>
              <a:rPr lang="ru-RU" sz="2000" b="1" i="1" dirty="0">
                <a:latin typeface="Arial Narrow" pitchFamily="34" charset="0"/>
                <a:ea typeface="Batang" pitchFamily="18" charset="-127"/>
                <a:cs typeface="+mj-cs"/>
              </a:rPr>
              <a:t> </a:t>
            </a:r>
            <a:r>
              <a:rPr lang="ru-RU" sz="2000" b="1" i="1" dirty="0" smtClean="0">
                <a:latin typeface="Arial Narrow" pitchFamily="34" charset="0"/>
                <a:ea typeface="Batang" pitchFamily="18" charset="-127"/>
                <a:cs typeface="+mj-cs"/>
              </a:rPr>
              <a:t>всему</a:t>
            </a:r>
            <a:r>
              <a:rPr lang="ru-RU" sz="2000" b="1" i="1" dirty="0">
                <a:latin typeface="Arial Narrow" pitchFamily="34" charset="0"/>
                <a:ea typeface="Batang" pitchFamily="18" charset="-127"/>
                <a:cs typeface="+mj-cs"/>
              </a:rPr>
              <a:t> миру? Наглому вранью, попыткам </a:t>
            </a:r>
            <a:endParaRPr lang="ru-RU" sz="2000" b="1" i="1" dirty="0" smtClean="0">
              <a:latin typeface="Arial Narrow" pitchFamily="34" charset="0"/>
              <a:ea typeface="Batang" pitchFamily="18" charset="-127"/>
              <a:cs typeface="+mj-cs"/>
            </a:endParaRPr>
          </a:p>
          <a:p>
            <a:r>
              <a:rPr lang="ru-RU" sz="2000" b="1" i="1" dirty="0" smtClean="0">
                <a:latin typeface="Arial Narrow" pitchFamily="34" charset="0"/>
                <a:ea typeface="Batang" pitchFamily="18" charset="-127"/>
                <a:cs typeface="+mj-cs"/>
              </a:rPr>
              <a:t>переиначить </a:t>
            </a:r>
            <a:r>
              <a:rPr lang="ru-RU" sz="2000" b="1" i="1" dirty="0">
                <a:latin typeface="Arial Narrow" pitchFamily="34" charset="0"/>
                <a:ea typeface="Batang" pitchFamily="18" charset="-127"/>
                <a:cs typeface="+mj-cs"/>
              </a:rPr>
              <a:t>историю мы должны </a:t>
            </a:r>
            <a:endParaRPr lang="ru-RU" sz="2000" b="1" i="1" dirty="0" smtClean="0">
              <a:latin typeface="Arial Narrow" pitchFamily="34" charset="0"/>
              <a:ea typeface="Batang" pitchFamily="18" charset="-127"/>
              <a:cs typeface="+mj-cs"/>
            </a:endParaRPr>
          </a:p>
          <a:p>
            <a:r>
              <a:rPr lang="ru-RU" sz="2000" b="1" i="1" dirty="0" smtClean="0">
                <a:latin typeface="Arial Narrow" pitchFamily="34" charset="0"/>
                <a:ea typeface="Batang" pitchFamily="18" charset="-127"/>
                <a:cs typeface="+mj-cs"/>
              </a:rPr>
              <a:t>противопоставить </a:t>
            </a:r>
            <a:r>
              <a:rPr lang="ru-RU" sz="2000" b="1" i="1" dirty="0">
                <a:latin typeface="Arial Narrow" pitchFamily="34" charset="0"/>
                <a:ea typeface="Batang" pitchFamily="18" charset="-127"/>
                <a:cs typeface="+mj-cs"/>
              </a:rPr>
              <a:t>факты. В России будет </a:t>
            </a:r>
            <a:endParaRPr lang="ru-RU" sz="2000" b="1" i="1" dirty="0" smtClean="0">
              <a:latin typeface="Arial Narrow" pitchFamily="34" charset="0"/>
              <a:ea typeface="Batang" pitchFamily="18" charset="-127"/>
              <a:cs typeface="+mj-cs"/>
            </a:endParaRPr>
          </a:p>
          <a:p>
            <a:r>
              <a:rPr lang="ru-RU" sz="2000" b="1" i="1" dirty="0" smtClean="0">
                <a:latin typeface="Arial Narrow" pitchFamily="34" charset="0"/>
                <a:ea typeface="Batang" pitchFamily="18" charset="-127"/>
                <a:cs typeface="+mj-cs"/>
              </a:rPr>
              <a:t>создан </a:t>
            </a:r>
            <a:r>
              <a:rPr lang="ru-RU" sz="2000" b="1" i="1" dirty="0">
                <a:latin typeface="Arial Narrow" pitchFamily="34" charset="0"/>
                <a:ea typeface="Batang" pitchFamily="18" charset="-127"/>
                <a:cs typeface="+mj-cs"/>
              </a:rPr>
              <a:t>крупнейший и самый полный </a:t>
            </a:r>
            <a:r>
              <a:rPr lang="ru-RU" sz="2000" b="1" i="1" dirty="0" smtClean="0">
                <a:latin typeface="Arial Narrow" pitchFamily="34" charset="0"/>
                <a:ea typeface="Batang" pitchFamily="18" charset="-127"/>
                <a:cs typeface="+mj-cs"/>
              </a:rPr>
              <a:t>комплекс</a:t>
            </a:r>
          </a:p>
          <a:p>
            <a:r>
              <a:rPr lang="ru-RU" sz="2000" b="1" i="1" dirty="0" smtClean="0">
                <a:latin typeface="Arial Narrow" pitchFamily="34" charset="0"/>
                <a:ea typeface="Batang" pitchFamily="18" charset="-127"/>
                <a:cs typeface="+mj-cs"/>
              </a:rPr>
              <a:t> </a:t>
            </a:r>
            <a:r>
              <a:rPr lang="ru-RU" sz="2000" b="1" i="1" dirty="0">
                <a:latin typeface="Arial Narrow" pitchFamily="34" charset="0"/>
                <a:ea typeface="Batang" pitchFamily="18" charset="-127"/>
                <a:cs typeface="+mj-cs"/>
              </a:rPr>
              <a:t>архивных документов, кино- и </a:t>
            </a:r>
            <a:endParaRPr lang="ru-RU" sz="2000" b="1" i="1" dirty="0" smtClean="0">
              <a:latin typeface="Arial Narrow" pitchFamily="34" charset="0"/>
              <a:ea typeface="Batang" pitchFamily="18" charset="-127"/>
              <a:cs typeface="+mj-cs"/>
            </a:endParaRPr>
          </a:p>
          <a:p>
            <a:r>
              <a:rPr lang="ru-RU" sz="2000" b="1" i="1" dirty="0" smtClean="0">
                <a:latin typeface="Arial Narrow" pitchFamily="34" charset="0"/>
                <a:ea typeface="Batang" pitchFamily="18" charset="-127"/>
                <a:cs typeface="+mj-cs"/>
              </a:rPr>
              <a:t>фотоматериалов </a:t>
            </a:r>
            <a:r>
              <a:rPr lang="ru-RU" sz="2000" b="1" i="1" dirty="0">
                <a:latin typeface="Arial Narrow" pitchFamily="34" charset="0"/>
                <a:ea typeface="Batang" pitchFamily="18" charset="-127"/>
                <a:cs typeface="+mj-cs"/>
              </a:rPr>
              <a:t>по Второй мировой войне</a:t>
            </a:r>
            <a:r>
              <a:rPr lang="ru-RU" sz="2000" b="1" i="1" dirty="0" smtClean="0">
                <a:latin typeface="Arial Narrow" pitchFamily="34" charset="0"/>
                <a:ea typeface="Batang" pitchFamily="18" charset="-127"/>
                <a:cs typeface="+mj-cs"/>
              </a:rPr>
              <a:t>,</a:t>
            </a:r>
          </a:p>
          <a:p>
            <a:r>
              <a:rPr lang="ru-RU" sz="2000" b="1" i="1" dirty="0" smtClean="0">
                <a:latin typeface="Arial Narrow" pitchFamily="34" charset="0"/>
                <a:ea typeface="Batang" pitchFamily="18" charset="-127"/>
                <a:cs typeface="+mj-cs"/>
              </a:rPr>
              <a:t> </a:t>
            </a:r>
            <a:r>
              <a:rPr lang="ru-RU" sz="2000" b="1" i="1" dirty="0">
                <a:latin typeface="Arial Narrow" pitchFamily="34" charset="0"/>
                <a:ea typeface="Batang" pitchFamily="18" charset="-127"/>
                <a:cs typeface="+mj-cs"/>
              </a:rPr>
              <a:t>доступных и для наших граждан, и для всего </a:t>
            </a:r>
            <a:endParaRPr lang="ru-RU" sz="2000" b="1" i="1" dirty="0" smtClean="0">
              <a:latin typeface="Arial Narrow" pitchFamily="34" charset="0"/>
              <a:ea typeface="Batang" pitchFamily="18" charset="-127"/>
              <a:cs typeface="+mj-cs"/>
            </a:endParaRPr>
          </a:p>
          <a:p>
            <a:r>
              <a:rPr lang="ru-RU" sz="2000" b="1" i="1" dirty="0" smtClean="0">
                <a:latin typeface="Arial Narrow" pitchFamily="34" charset="0"/>
                <a:ea typeface="Batang" pitchFamily="18" charset="-127"/>
                <a:cs typeface="+mj-cs"/>
              </a:rPr>
              <a:t>мира</a:t>
            </a:r>
            <a:r>
              <a:rPr lang="ru-RU" sz="2000" b="1" i="1" dirty="0">
                <a:latin typeface="Arial Narrow" pitchFamily="34" charset="0"/>
                <a:ea typeface="Batang" pitchFamily="18" charset="-127"/>
                <a:cs typeface="+mj-cs"/>
              </a:rPr>
              <a:t>. Такая работа – наш долг как страны-победительницы и ответственность перед будущими поколениями.      </a:t>
            </a:r>
            <a:endParaRPr lang="ru-RU" sz="2000" b="1" i="1" dirty="0" smtClean="0">
              <a:latin typeface="Arial Narrow" pitchFamily="34" charset="0"/>
              <a:ea typeface="Batang" pitchFamily="18" charset="-127"/>
              <a:cs typeface="+mj-cs"/>
            </a:endParaRPr>
          </a:p>
          <a:p>
            <a:pPr algn="r"/>
            <a:r>
              <a:rPr lang="ru-RU" sz="2000" b="1" i="1" dirty="0" smtClean="0">
                <a:latin typeface="Arial Narrow" pitchFamily="34" charset="0"/>
                <a:ea typeface="Batang" pitchFamily="18" charset="-127"/>
                <a:cs typeface="+mj-cs"/>
              </a:rPr>
              <a:t>                                                                      </a:t>
            </a:r>
            <a:r>
              <a:rPr lang="ru-RU" sz="2000" b="1" i="1" dirty="0">
                <a:latin typeface="Arial Narrow" pitchFamily="34" charset="0"/>
                <a:ea typeface="Batang" pitchFamily="18" charset="-127"/>
                <a:cs typeface="+mj-cs"/>
              </a:rPr>
              <a:t>В.В. Путин</a:t>
            </a:r>
          </a:p>
        </p:txBody>
      </p:sp>
    </p:spTree>
    <p:extLst>
      <p:ext uri="{BB962C8B-B14F-4D97-AF65-F5344CB8AC3E}">
        <p14:creationId xmlns:p14="http://schemas.microsoft.com/office/powerpoint/2010/main" val="173657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-14088" y="370530"/>
            <a:ext cx="9158088" cy="60683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sz="2400" b="1" dirty="0" smtClean="0">
                <a:latin typeface="Batang" pitchFamily="18" charset="-127"/>
                <a:ea typeface="Batang" pitchFamily="18" charset="-127"/>
              </a:rPr>
              <a:t>Инициативный бюджет</a:t>
            </a:r>
            <a:endParaRPr lang="ru-RU" dirty="0"/>
          </a:p>
          <a:p>
            <a:endParaRPr lang="ru-RU" dirty="0"/>
          </a:p>
        </p:txBody>
      </p:sp>
      <p:pic>
        <p:nvPicPr>
          <p:cNvPr id="16386" name="Picture 2" descr="https://avatars.mds.yandex.net/get-pdb/1756889/275f9a4c-f1b6-49b2-9e41-b79f6b721e09/s12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15" t="1" r="-17594" b="13865"/>
          <a:stretch/>
        </p:blipFill>
        <p:spPr bwMode="auto">
          <a:xfrm>
            <a:off x="-623943" y="161367"/>
            <a:ext cx="11273604" cy="4947845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forum.kerch.com.ru/fetch/0/6/0609367d1df4e6ed99ea0059ddccb37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21" r="39368"/>
          <a:stretch/>
        </p:blipFill>
        <p:spPr bwMode="auto">
          <a:xfrm>
            <a:off x="462580" y="2151332"/>
            <a:ext cx="747096" cy="97551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памятник воинам, павшим в годы Великой Отечественной войны_с. Шайдуров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6" y="3067051"/>
            <a:ext cx="696460" cy="929884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 стрелкой 8"/>
          <p:cNvCxnSpPr>
            <a:endCxn id="16390" idx="1"/>
          </p:cNvCxnSpPr>
          <p:nvPr/>
        </p:nvCxnSpPr>
        <p:spPr>
          <a:xfrm>
            <a:off x="1133475" y="2756649"/>
            <a:ext cx="2571751" cy="775344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448175" y="3126842"/>
            <a:ext cx="1794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err="1" smtClean="0">
                <a:latin typeface="Arial Narrow" pitchFamily="34" charset="0"/>
              </a:rPr>
              <a:t>Сузунский</a:t>
            </a:r>
            <a:r>
              <a:rPr lang="ru-RU" b="1" i="1" dirty="0" smtClean="0">
                <a:latin typeface="Arial Narrow" pitchFamily="34" charset="0"/>
              </a:rPr>
              <a:t> район</a:t>
            </a:r>
          </a:p>
          <a:p>
            <a:r>
              <a:rPr lang="ru-RU" b="1" i="1" dirty="0" smtClean="0">
                <a:latin typeface="Arial Narrow" pitchFamily="34" charset="0"/>
              </a:rPr>
              <a:t>С. </a:t>
            </a:r>
            <a:r>
              <a:rPr lang="ru-RU" b="1" i="1" dirty="0" err="1" smtClean="0">
                <a:latin typeface="Arial Narrow" pitchFamily="34" charset="0"/>
              </a:rPr>
              <a:t>Шайдурово</a:t>
            </a:r>
            <a:endParaRPr lang="ru-RU" b="1" i="1" dirty="0">
              <a:latin typeface="Arial Narrow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09676" y="1650467"/>
            <a:ext cx="1292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latin typeface="Arial Narrow" pitchFamily="34" charset="0"/>
              </a:rPr>
              <a:t>Р. Крым</a:t>
            </a:r>
          </a:p>
          <a:p>
            <a:r>
              <a:rPr lang="ru-RU" b="1" i="1" dirty="0" smtClean="0">
                <a:latin typeface="Arial Narrow" pitchFamily="34" charset="0"/>
              </a:rPr>
              <a:t>С. </a:t>
            </a:r>
            <a:r>
              <a:rPr lang="ru-RU" b="1" i="1" dirty="0" err="1" smtClean="0">
                <a:latin typeface="Arial Narrow" pitchFamily="34" charset="0"/>
              </a:rPr>
              <a:t>Глазовка</a:t>
            </a:r>
            <a:endParaRPr lang="ru-RU" b="1" i="1" dirty="0">
              <a:latin typeface="Arial Narrow" pitchFamily="34" charset="0"/>
            </a:endParaRPr>
          </a:p>
        </p:txBody>
      </p:sp>
      <p:pic>
        <p:nvPicPr>
          <p:cNvPr id="14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8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-14088" y="29971"/>
            <a:ext cx="9158088" cy="947389"/>
          </a:xfrm>
          <a:solidFill>
            <a:schemeClr val="accent2"/>
          </a:solidFill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0"/>
              </a:spcBef>
            </a:pPr>
            <a:endParaRPr lang="ru-RU" sz="2400" b="1" dirty="0" smtClean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Поручения</a:t>
            </a:r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:</a:t>
            </a:r>
          </a:p>
          <a:p>
            <a:endParaRPr lang="ru-RU" sz="2400" b="1" dirty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5429" y="1456890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000" b="1" i="1" dirty="0" smtClean="0">
                <a:latin typeface="Arial Narrow" pitchFamily="34" charset="0"/>
                <a:ea typeface="Batang" pitchFamily="18" charset="-127"/>
                <a:cs typeface="+mj-cs"/>
              </a:rPr>
              <a:t>Управлению </a:t>
            </a:r>
            <a:r>
              <a:rPr lang="ru-RU" sz="2000" b="1" i="1" dirty="0">
                <a:latin typeface="Arial Narrow" pitchFamily="34" charset="0"/>
                <a:ea typeface="Batang" pitchFamily="18" charset="-127"/>
                <a:cs typeface="+mj-cs"/>
              </a:rPr>
              <a:t>культуры - организовать наполнение Сузунского Мемориала краеведческими материалами музея и </a:t>
            </a:r>
            <a:r>
              <a:rPr lang="ru-RU" sz="2000" b="1" i="1" dirty="0" smtClean="0">
                <a:latin typeface="Arial Narrow" pitchFamily="34" charset="0"/>
                <a:ea typeface="Batang" pitchFamily="18" charset="-127"/>
                <a:cs typeface="+mj-cs"/>
              </a:rPr>
              <a:t>библиотеки.</a:t>
            </a:r>
          </a:p>
          <a:p>
            <a:endParaRPr lang="ru-RU" sz="2000" b="1" i="1" dirty="0">
              <a:latin typeface="Arial Narrow" pitchFamily="34" charset="0"/>
              <a:ea typeface="Batang" pitchFamily="18" charset="-127"/>
              <a:cs typeface="+mj-cs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sz="2000" b="1" i="1" dirty="0" smtClean="0">
                <a:latin typeface="Arial Narrow" pitchFamily="34" charset="0"/>
                <a:ea typeface="Batang" pitchFamily="18" charset="-127"/>
                <a:cs typeface="+mj-cs"/>
              </a:rPr>
              <a:t>Управлению </a:t>
            </a:r>
            <a:r>
              <a:rPr lang="ru-RU" sz="2000" b="1" i="1" dirty="0">
                <a:latin typeface="Arial Narrow" pitchFamily="34" charset="0"/>
                <a:ea typeface="Batang" pitchFamily="18" charset="-127"/>
                <a:cs typeface="+mj-cs"/>
              </a:rPr>
              <a:t>образования – активно использовать материалы сайта в образовательном </a:t>
            </a:r>
            <a:r>
              <a:rPr lang="ru-RU" sz="2000" b="1" i="1" dirty="0" smtClean="0">
                <a:latin typeface="Arial Narrow" pitchFamily="34" charset="0"/>
                <a:ea typeface="Batang" pitchFamily="18" charset="-127"/>
                <a:cs typeface="+mj-cs"/>
              </a:rPr>
              <a:t>процессе.</a:t>
            </a:r>
            <a:endParaRPr lang="ru-RU" sz="2000" b="1" i="1" dirty="0">
              <a:latin typeface="Arial Narrow" pitchFamily="34" charset="0"/>
              <a:ea typeface="Batang" pitchFamily="18" charset="-127"/>
              <a:cs typeface="+mj-c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4" r="29323"/>
          <a:stretch/>
        </p:blipFill>
        <p:spPr>
          <a:xfrm>
            <a:off x="6035040" y="995714"/>
            <a:ext cx="3108960" cy="3784675"/>
          </a:xfrm>
          <a:prstGeom prst="rect">
            <a:avLst/>
          </a:prstGeom>
        </p:spPr>
      </p:pic>
      <p:pic>
        <p:nvPicPr>
          <p:cNvPr id="7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79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-14088" y="29971"/>
            <a:ext cx="9158088" cy="947389"/>
          </a:xfrm>
          <a:solidFill>
            <a:schemeClr val="accent2"/>
          </a:solidFill>
        </p:spPr>
        <p:txBody>
          <a:bodyPr vert="horz" lIns="91440" tIns="45720" rIns="91440" bIns="45720" rtlCol="0">
            <a:normAutofit/>
          </a:bodyPr>
          <a:lstStyle/>
          <a:p>
            <a:pPr algn="l">
              <a:spcBef>
                <a:spcPts val="0"/>
              </a:spcBef>
            </a:pPr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                       </a:t>
            </a:r>
            <a:endParaRPr lang="ru-RU" sz="2400" b="1" dirty="0" smtClean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  <a:p>
            <a:pPr algn="l">
              <a:spcBef>
                <a:spcPts val="0"/>
              </a:spcBef>
            </a:pPr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                      Поручение:</a:t>
            </a:r>
            <a:endParaRPr lang="ru-RU" sz="2400" b="1" dirty="0">
              <a:solidFill>
                <a:srgbClr val="002060"/>
              </a:solidFill>
              <a:latin typeface="Arial Narrow" pitchFamily="34" charset="0"/>
              <a:ea typeface="Batang" pitchFamily="18" charset="-127"/>
              <a:cs typeface="+mj-cs"/>
            </a:endParaRPr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01" b="21739"/>
          <a:stretch/>
        </p:blipFill>
        <p:spPr bwMode="auto">
          <a:xfrm>
            <a:off x="4281672" y="0"/>
            <a:ext cx="4720134" cy="5081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97707" y="1361545"/>
            <a:ext cx="423277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000" b="1" i="1" dirty="0" smtClean="0">
                <a:latin typeface="Arial Narrow" pitchFamily="34" charset="0"/>
                <a:ea typeface="Batang" pitchFamily="18" charset="-127"/>
                <a:cs typeface="+mj-cs"/>
              </a:rPr>
              <a:t>Администрации </a:t>
            </a:r>
            <a:r>
              <a:rPr lang="ru-RU" sz="2000" b="1" i="1" dirty="0">
                <a:latin typeface="Arial Narrow" pitchFamily="34" charset="0"/>
                <a:ea typeface="Batang" pitchFamily="18" charset="-127"/>
                <a:cs typeface="+mj-cs"/>
              </a:rPr>
              <a:t>Сузуна – к юбилею Победы открыть аллею Славы в Сузуне, на которой разместить историю, и фотографии наших героев, и исполнить наказ ветерана Великой отечественной Юшкова Петра Федоровича войны о благоустройстве площади перед старым военкоматом, откуда 9105 земляков ушли на фронт</a:t>
            </a:r>
            <a:r>
              <a:rPr lang="ru-RU" sz="2000" i="1" dirty="0"/>
              <a:t>.</a:t>
            </a:r>
            <a:endParaRPr lang="ru-RU" sz="2000" dirty="0"/>
          </a:p>
        </p:txBody>
      </p:sp>
      <p:pic>
        <p:nvPicPr>
          <p:cNvPr id="7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50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БЕЙДЖ СОБРАНИЕ ТРУДОВЫ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85" y="421895"/>
            <a:ext cx="8349344" cy="465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079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08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skladchik.com/proxy.php?image=http%3A%2F%2Fimage.slidesharecdn.com%2Fgrpr15-151018062926-lva1-app6891%2F95%2Fgr-pr151015fin-5-638.jpg%3Fcb%3D1445150146&amp;hash=ee42ed352cabc0dd747112ea611dc9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" t="4267" r="1901" b="4809"/>
          <a:stretch/>
        </p:blipFill>
        <p:spPr bwMode="auto">
          <a:xfrm>
            <a:off x="0" y="2"/>
            <a:ext cx="9144000" cy="515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06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576464" y="0"/>
            <a:ext cx="8567536" cy="1232446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Национальный проект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«Малое </a:t>
            </a:r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и среднее предпринимательство и </a:t>
            </a:r>
            <a:r>
              <a:rPr lang="ru-RU" sz="2400" b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поддержка </a:t>
            </a:r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индивидуальной предпринимательской инициативы»  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547" y="1434403"/>
            <a:ext cx="4662038" cy="30879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184516" y="1320344"/>
            <a:ext cx="3311720" cy="1199141"/>
            <a:chOff x="0" y="0"/>
            <a:chExt cx="4071857" cy="1948127"/>
          </a:xfrm>
          <a:scene3d>
            <a:camera prst="orthographicFront"/>
            <a:lightRig rig="threePt" dir="t"/>
          </a:scene3d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0" y="0"/>
              <a:ext cx="4071857" cy="1948127"/>
            </a:xfrm>
            <a:prstGeom prst="roundRect">
              <a:avLst>
                <a:gd name="adj" fmla="val 10000"/>
              </a:avLst>
            </a:prstGeom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Скругленный прямоугольник 4"/>
            <p:cNvSpPr/>
            <p:nvPr/>
          </p:nvSpPr>
          <p:spPr>
            <a:xfrm>
              <a:off x="57059" y="57059"/>
              <a:ext cx="3957739" cy="183400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lvl="0" algn="ctr" defTabSz="11557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600" kern="1200" dirty="0" smtClean="0">
                  <a:solidFill>
                    <a:schemeClr val="tx1"/>
                  </a:solidFill>
                  <a:latin typeface="Arial Narrow" pitchFamily="34" charset="0"/>
                </a:rPr>
                <a:t>«Агростартап» -</a:t>
              </a:r>
            </a:p>
            <a:p>
              <a:pPr lvl="0" algn="ctr" defTabSz="11557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600" kern="1200" dirty="0" smtClean="0">
                  <a:solidFill>
                    <a:schemeClr val="tx1"/>
                  </a:solidFill>
                  <a:latin typeface="Arial Narrow" pitchFamily="34" charset="0"/>
                </a:rPr>
                <a:t> </a:t>
              </a:r>
              <a:r>
                <a:rPr lang="ru-RU" sz="2600" kern="1200" dirty="0" smtClean="0">
                  <a:solidFill>
                    <a:srgbClr val="C00000"/>
                  </a:solidFill>
                  <a:latin typeface="Arial Narrow" pitchFamily="34" charset="0"/>
                </a:rPr>
                <a:t>3 млн. рублей.</a:t>
              </a:r>
              <a:endParaRPr lang="ru-RU" sz="2600" kern="1200" dirty="0">
                <a:solidFill>
                  <a:srgbClr val="C00000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138109" y="2554607"/>
            <a:ext cx="3311720" cy="1199141"/>
            <a:chOff x="0" y="0"/>
            <a:chExt cx="4071857" cy="1948127"/>
          </a:xfrm>
          <a:scene3d>
            <a:camera prst="orthographicFront"/>
            <a:lightRig rig="threePt" dir="t"/>
          </a:scene3d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0" y="0"/>
              <a:ext cx="4071857" cy="1948127"/>
            </a:xfrm>
            <a:prstGeom prst="roundRect">
              <a:avLst>
                <a:gd name="adj" fmla="val 10000"/>
              </a:avLst>
            </a:prstGeom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57059" y="57059"/>
              <a:ext cx="3957739" cy="183400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lvl="0" algn="ctr" defTabSz="11557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600" kern="1200" dirty="0" smtClean="0">
                  <a:solidFill>
                    <a:schemeClr val="tx1"/>
                  </a:solidFill>
                  <a:latin typeface="Arial Narrow" pitchFamily="34" charset="0"/>
                </a:rPr>
                <a:t>Начинающий фермер-</a:t>
              </a:r>
            </a:p>
            <a:p>
              <a:pPr lvl="0" algn="ctr" defTabSz="11557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600" kern="1200" dirty="0" smtClean="0">
                  <a:solidFill>
                    <a:schemeClr val="tx1"/>
                  </a:solidFill>
                  <a:latin typeface="Arial Narrow" pitchFamily="34" charset="0"/>
                </a:rPr>
                <a:t> </a:t>
              </a:r>
              <a:r>
                <a:rPr lang="ru-RU" sz="2600" kern="1200" dirty="0" smtClean="0">
                  <a:solidFill>
                    <a:srgbClr val="C00000"/>
                  </a:solidFill>
                  <a:latin typeface="Arial Narrow" pitchFamily="34" charset="0"/>
                </a:rPr>
                <a:t>3 млн. рублей.</a:t>
              </a:r>
              <a:endParaRPr lang="ru-RU" sz="2600" kern="1200" dirty="0">
                <a:solidFill>
                  <a:srgbClr val="C00000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138109" y="3848438"/>
            <a:ext cx="3311720" cy="1199141"/>
            <a:chOff x="0" y="0"/>
            <a:chExt cx="4071857" cy="1948127"/>
          </a:xfrm>
          <a:scene3d>
            <a:camera prst="orthographicFront"/>
            <a:lightRig rig="threePt" dir="t"/>
          </a:scene3d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0" y="0"/>
              <a:ext cx="4071857" cy="1948127"/>
            </a:xfrm>
            <a:prstGeom prst="roundRect">
              <a:avLst>
                <a:gd name="adj" fmla="val 10000"/>
              </a:avLst>
            </a:prstGeom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Скругленный прямоугольник 4"/>
            <p:cNvSpPr/>
            <p:nvPr/>
          </p:nvSpPr>
          <p:spPr>
            <a:xfrm>
              <a:off x="57059" y="57059"/>
              <a:ext cx="3957739" cy="183400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lvl="0" algn="ctr" defTabSz="11557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600" kern="1200" dirty="0" smtClean="0">
                  <a:solidFill>
                    <a:schemeClr val="tx1"/>
                  </a:solidFill>
                  <a:latin typeface="Arial Narrow" pitchFamily="34" charset="0"/>
                </a:rPr>
                <a:t>Кооператив -</a:t>
              </a:r>
            </a:p>
            <a:p>
              <a:pPr lvl="0" algn="ctr" defTabSz="11557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600" kern="1200" dirty="0" smtClean="0">
                  <a:solidFill>
                    <a:schemeClr val="tx1"/>
                  </a:solidFill>
                  <a:latin typeface="Arial Narrow" pitchFamily="34" charset="0"/>
                </a:rPr>
                <a:t> </a:t>
              </a:r>
              <a:r>
                <a:rPr lang="ru-RU" sz="2600" kern="1200" dirty="0" smtClean="0">
                  <a:solidFill>
                    <a:srgbClr val="C00000"/>
                  </a:solidFill>
                  <a:latin typeface="Arial Narrow" pitchFamily="34" charset="0"/>
                </a:rPr>
                <a:t>20 млн. рублей.</a:t>
              </a:r>
              <a:endParaRPr lang="ru-RU" sz="2600" kern="1200" dirty="0">
                <a:solidFill>
                  <a:srgbClr val="C00000"/>
                </a:solidFill>
                <a:latin typeface="Arial Narrow" pitchFamily="34" charset="0"/>
              </a:endParaRPr>
            </a:p>
          </p:txBody>
        </p:sp>
      </p:grpSp>
      <p:pic>
        <p:nvPicPr>
          <p:cNvPr id="16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53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09062" y="1697105"/>
            <a:ext cx="53319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Спасибо за внимание!</a:t>
            </a:r>
          </a:p>
        </p:txBody>
      </p:sp>
      <p:pic>
        <p:nvPicPr>
          <p:cNvPr id="4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48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1"/>
            <a:ext cx="9158088" cy="882813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Послание Президента РФ</a:t>
            </a:r>
          </a:p>
          <a:p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Федеральному собранию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45989" y="782669"/>
            <a:ext cx="834081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              </a:t>
            </a:r>
            <a:r>
              <a:rPr lang="ru-RU" sz="2800" b="1" i="1" dirty="0" smtClean="0">
                <a:solidFill>
                  <a:srgbClr val="002060"/>
                </a:solidFill>
                <a:latin typeface="Arial Narrow" pitchFamily="34" charset="0"/>
                <a:ea typeface="Batang" pitchFamily="18" charset="-127"/>
                <a:cs typeface="+mj-cs"/>
              </a:rPr>
              <a:t>  </a:t>
            </a:r>
            <a:r>
              <a:rPr lang="ru-RU" sz="2800" b="1" i="1" dirty="0" smtClean="0">
                <a:latin typeface="Arial Narrow" pitchFamily="34" charset="0"/>
                <a:ea typeface="Batang" pitchFamily="18" charset="-127"/>
                <a:cs typeface="+mj-cs"/>
              </a:rPr>
              <a:t>«</a:t>
            </a:r>
            <a:r>
              <a:rPr lang="ru-RU" sz="2800" b="1" i="1" dirty="0">
                <a:latin typeface="Arial Narrow" pitchFamily="34" charset="0"/>
                <a:ea typeface="Batang" pitchFamily="18" charset="-127"/>
                <a:cs typeface="+mj-cs"/>
              </a:rPr>
              <a:t>Начиная с этого года </a:t>
            </a:r>
            <a:endParaRPr lang="ru-RU" sz="2800" b="1" i="1" dirty="0" smtClean="0">
              <a:latin typeface="Arial Narrow" pitchFamily="34" charset="0"/>
              <a:ea typeface="Batang" pitchFamily="18" charset="-127"/>
              <a:cs typeface="+mj-cs"/>
            </a:endParaRPr>
          </a:p>
          <a:p>
            <a:r>
              <a:rPr lang="ru-RU" sz="2800" b="1" i="1" dirty="0" smtClean="0">
                <a:latin typeface="Arial Narrow" pitchFamily="34" charset="0"/>
                <a:ea typeface="Batang" pitchFamily="18" charset="-127"/>
                <a:cs typeface="+mj-cs"/>
              </a:rPr>
              <a:t>ежегодный прирост </a:t>
            </a:r>
          </a:p>
          <a:p>
            <a:r>
              <a:rPr lang="ru-RU" sz="2800" b="1" i="1" dirty="0" smtClean="0">
                <a:latin typeface="Arial Narrow" pitchFamily="34" charset="0"/>
                <a:ea typeface="Batang" pitchFamily="18" charset="-127"/>
                <a:cs typeface="+mj-cs"/>
              </a:rPr>
              <a:t>инвестиций должен </a:t>
            </a:r>
          </a:p>
          <a:p>
            <a:r>
              <a:rPr lang="ru-RU" sz="2800" b="1" i="1" dirty="0" smtClean="0">
                <a:latin typeface="Arial Narrow" pitchFamily="34" charset="0"/>
                <a:ea typeface="Batang" pitchFamily="18" charset="-127"/>
                <a:cs typeface="+mj-cs"/>
              </a:rPr>
              <a:t>составлять </a:t>
            </a:r>
            <a:r>
              <a:rPr lang="ru-RU" sz="2800" b="1" i="1" dirty="0">
                <a:latin typeface="Arial Narrow" pitchFamily="34" charset="0"/>
                <a:ea typeface="Batang" pitchFamily="18" charset="-127"/>
                <a:cs typeface="+mj-cs"/>
              </a:rPr>
              <a:t>не менее пяти </a:t>
            </a:r>
            <a:endParaRPr lang="ru-RU" sz="2800" b="1" i="1" dirty="0" smtClean="0">
              <a:latin typeface="Arial Narrow" pitchFamily="34" charset="0"/>
              <a:ea typeface="Batang" pitchFamily="18" charset="-127"/>
              <a:cs typeface="+mj-cs"/>
            </a:endParaRPr>
          </a:p>
          <a:p>
            <a:r>
              <a:rPr lang="ru-RU" sz="2800" b="1" i="1" dirty="0" smtClean="0">
                <a:latin typeface="Arial Narrow" pitchFamily="34" charset="0"/>
                <a:ea typeface="Batang" pitchFamily="18" charset="-127"/>
                <a:cs typeface="+mj-cs"/>
              </a:rPr>
              <a:t>процентов</a:t>
            </a:r>
            <a:r>
              <a:rPr lang="ru-RU" sz="2800" b="1" i="1" dirty="0">
                <a:latin typeface="Arial Narrow" pitchFamily="34" charset="0"/>
                <a:ea typeface="Batang" pitchFamily="18" charset="-127"/>
                <a:cs typeface="+mj-cs"/>
              </a:rPr>
              <a:t>, их долю в ВВП </a:t>
            </a:r>
            <a:endParaRPr lang="ru-RU" sz="2800" b="1" i="1" dirty="0" smtClean="0">
              <a:latin typeface="Arial Narrow" pitchFamily="34" charset="0"/>
              <a:ea typeface="Batang" pitchFamily="18" charset="-127"/>
              <a:cs typeface="+mj-cs"/>
            </a:endParaRPr>
          </a:p>
          <a:p>
            <a:r>
              <a:rPr lang="ru-RU" sz="2800" b="1" i="1" dirty="0" smtClean="0">
                <a:latin typeface="Arial Narrow" pitchFamily="34" charset="0"/>
                <a:ea typeface="Batang" pitchFamily="18" charset="-127"/>
                <a:cs typeface="+mj-cs"/>
              </a:rPr>
              <a:t>страны нужно увеличить </a:t>
            </a:r>
            <a:r>
              <a:rPr lang="ru-RU" sz="2800" b="1" i="1" dirty="0">
                <a:latin typeface="Arial Narrow" pitchFamily="34" charset="0"/>
                <a:ea typeface="Batang" pitchFamily="18" charset="-127"/>
                <a:cs typeface="+mj-cs"/>
              </a:rPr>
              <a:t>с </a:t>
            </a:r>
            <a:endParaRPr lang="ru-RU" sz="2800" b="1" i="1" dirty="0" smtClean="0">
              <a:latin typeface="Arial Narrow" pitchFamily="34" charset="0"/>
              <a:ea typeface="Batang" pitchFamily="18" charset="-127"/>
              <a:cs typeface="+mj-cs"/>
            </a:endParaRPr>
          </a:p>
          <a:p>
            <a:r>
              <a:rPr lang="ru-RU" sz="2800" b="1" i="1" dirty="0" smtClean="0">
                <a:latin typeface="Arial Narrow" pitchFamily="34" charset="0"/>
                <a:ea typeface="Batang" pitchFamily="18" charset="-127"/>
                <a:cs typeface="+mj-cs"/>
              </a:rPr>
              <a:t>текущего 21</a:t>
            </a:r>
            <a:r>
              <a:rPr lang="ru-RU" sz="2800" b="1" i="1" dirty="0">
                <a:latin typeface="Arial Narrow" pitchFamily="34" charset="0"/>
                <a:ea typeface="Batang" pitchFamily="18" charset="-127"/>
                <a:cs typeface="+mj-cs"/>
              </a:rPr>
              <a:t> процента до </a:t>
            </a:r>
            <a:endParaRPr lang="ru-RU" sz="2800" b="1" i="1" dirty="0" smtClean="0">
              <a:latin typeface="Arial Narrow" pitchFamily="34" charset="0"/>
              <a:ea typeface="Batang" pitchFamily="18" charset="-127"/>
              <a:cs typeface="+mj-cs"/>
            </a:endParaRPr>
          </a:p>
          <a:p>
            <a:r>
              <a:rPr lang="ru-RU" sz="2800" b="1" i="1" dirty="0" smtClean="0">
                <a:latin typeface="Arial Narrow" pitchFamily="34" charset="0"/>
                <a:ea typeface="Batang" pitchFamily="18" charset="-127"/>
                <a:cs typeface="+mj-cs"/>
              </a:rPr>
              <a:t>25</a:t>
            </a:r>
            <a:r>
              <a:rPr lang="ru-RU" sz="2800" b="1" i="1" dirty="0">
                <a:latin typeface="Arial Narrow" pitchFamily="34" charset="0"/>
                <a:ea typeface="Batang" pitchFamily="18" charset="-127"/>
                <a:cs typeface="+mj-cs"/>
              </a:rPr>
              <a:t> процентов </a:t>
            </a:r>
            <a:r>
              <a:rPr lang="ru-RU" sz="2800" b="1" i="1" dirty="0" smtClean="0">
                <a:latin typeface="Arial Narrow" pitchFamily="34" charset="0"/>
                <a:ea typeface="Batang" pitchFamily="18" charset="-127"/>
                <a:cs typeface="+mj-cs"/>
              </a:rPr>
              <a:t>в</a:t>
            </a:r>
            <a:r>
              <a:rPr lang="ru-RU" sz="2800" b="1" i="1" dirty="0">
                <a:latin typeface="Arial Narrow" pitchFamily="34" charset="0"/>
                <a:ea typeface="Batang" pitchFamily="18" charset="-127"/>
                <a:cs typeface="+mj-cs"/>
              </a:rPr>
              <a:t> 2024 году</a:t>
            </a:r>
            <a:r>
              <a:rPr lang="ru-RU" sz="2800" b="1" i="1" dirty="0" smtClean="0">
                <a:latin typeface="Arial Narrow" pitchFamily="34" charset="0"/>
                <a:ea typeface="Batang" pitchFamily="18" charset="-127"/>
                <a:cs typeface="+mj-cs"/>
              </a:rPr>
              <a:t>.»</a:t>
            </a:r>
            <a:endParaRPr lang="ru-RU" sz="2800" b="1" i="1" dirty="0">
              <a:latin typeface="Arial Narrow" pitchFamily="34" charset="0"/>
              <a:ea typeface="Batang" pitchFamily="18" charset="-127"/>
              <a:cs typeface="+mj-cs"/>
            </a:endParaRPr>
          </a:p>
          <a:p>
            <a:r>
              <a:rPr lang="ru-RU" sz="2800" b="1" i="1" dirty="0">
                <a:latin typeface="Arial Narrow" pitchFamily="34" charset="0"/>
                <a:ea typeface="Batang" pitchFamily="18" charset="-127"/>
                <a:cs typeface="+mj-cs"/>
              </a:rPr>
              <a:t> </a:t>
            </a:r>
            <a:r>
              <a:rPr lang="ru-RU" sz="2800" b="1" i="1" dirty="0" smtClean="0">
                <a:latin typeface="Arial Narrow" pitchFamily="34" charset="0"/>
                <a:ea typeface="Batang" pitchFamily="18" charset="-127"/>
                <a:cs typeface="+mj-cs"/>
              </a:rPr>
              <a:t>                                                    В.В. Путин</a:t>
            </a:r>
            <a:endParaRPr lang="ru-RU" sz="2800" b="1" i="1" dirty="0">
              <a:latin typeface="Arial Narrow" pitchFamily="34" charset="0"/>
              <a:ea typeface="Batang" pitchFamily="18" charset="-127"/>
              <a:cs typeface="+mj-cs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258" y="1496419"/>
            <a:ext cx="3706742" cy="2116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 descr="X:\Шабалина И.Р\Роллаппы\suzun_rayon_гер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" y="29971"/>
            <a:ext cx="1224136" cy="14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470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1510</Words>
  <Application>Microsoft Office PowerPoint</Application>
  <PresentationFormat>Экран (16:9)</PresentationFormat>
  <Paragraphs>450</Paragraphs>
  <Slides>80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80</vt:i4>
      </vt:variant>
    </vt:vector>
  </HeadingPairs>
  <TitlesOfParts>
    <vt:vector size="8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Глущенко Ирина</cp:lastModifiedBy>
  <cp:revision>44</cp:revision>
  <dcterms:created xsi:type="dcterms:W3CDTF">2014-11-21T11:00:06Z</dcterms:created>
  <dcterms:modified xsi:type="dcterms:W3CDTF">2020-02-18T02:42:54Z</dcterms:modified>
</cp:coreProperties>
</file>