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67" r:id="rId2"/>
    <p:sldId id="268" r:id="rId3"/>
    <p:sldId id="269" r:id="rId4"/>
    <p:sldId id="371" r:id="rId5"/>
    <p:sldId id="375" r:id="rId6"/>
    <p:sldId id="384" r:id="rId7"/>
    <p:sldId id="385" r:id="rId8"/>
    <p:sldId id="373" r:id="rId9"/>
    <p:sldId id="391" r:id="rId10"/>
    <p:sldId id="394" r:id="rId11"/>
    <p:sldId id="412" r:id="rId12"/>
    <p:sldId id="404" r:id="rId13"/>
    <p:sldId id="374" r:id="rId14"/>
    <p:sldId id="414" r:id="rId15"/>
    <p:sldId id="388" r:id="rId16"/>
    <p:sldId id="381" r:id="rId17"/>
    <p:sldId id="327" r:id="rId18"/>
  </p:sldIdLst>
  <p:sldSz cx="9906000" cy="6858000" type="A4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4"/>
            <p14:sldId id="385"/>
            <p14:sldId id="373"/>
            <p14:sldId id="391"/>
            <p14:sldId id="394"/>
            <p14:sldId id="412"/>
            <p14:sldId id="404"/>
            <p14:sldId id="374"/>
            <p14:sldId id="414"/>
            <p14:sldId id="388"/>
            <p14:sldId id="381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5" autoAdjust="0"/>
    <p:restoredTop sz="94719"/>
  </p:normalViewPr>
  <p:slideViewPr>
    <p:cSldViewPr snapToGrid="0">
      <p:cViewPr varScale="1">
        <p:scale>
          <a:sx n="105" d="100"/>
          <a:sy n="105" d="100"/>
        </p:scale>
        <p:origin x="1482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дороги</c:v>
                </c:pt>
                <c:pt idx="1">
                  <c:v>здравохранение, соц. услуги</c:v>
                </c:pt>
                <c:pt idx="2">
                  <c:v>сельское хозяйство</c:v>
                </c:pt>
                <c:pt idx="3">
                  <c:v>обрабатывающее производство</c:v>
                </c:pt>
                <c:pt idx="4">
                  <c:v>ЖКХ и благоустройство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0.253</c:v>
                </c:pt>
                <c:pt idx="1">
                  <c:v>0.107</c:v>
                </c:pt>
                <c:pt idx="2">
                  <c:v>0.121</c:v>
                </c:pt>
                <c:pt idx="3">
                  <c:v>0.29299999999999998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04/17/2025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243013"/>
            <a:ext cx="48482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20CD8-132A-1A42-9C3F-9E9662FD4B9F}" type="slidenum">
              <a:rPr kumimoji="0" lang="ru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83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17.04.2025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17.04.2025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17.04.2025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17.04.2025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17.04.2025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17.04.2025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17.04.2025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17.04.2025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17.04.2025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17.04.2025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17.04.2025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17.04.2025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svg"/><Relationship Id="rId5" Type="http://schemas.openxmlformats.org/officeDocument/2006/relationships/image" Target="../media/image45.png"/><Relationship Id="rId10" Type="http://schemas.openxmlformats.org/officeDocument/2006/relationships/image" Target="../media/image131.svg"/><Relationship Id="rId4" Type="http://schemas.openxmlformats.org/officeDocument/2006/relationships/image" Target="../media/image127.sv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2.png"/><Relationship Id="rId3" Type="http://schemas.openxmlformats.org/officeDocument/2006/relationships/image" Target="../media/image157.svg"/><Relationship Id="rId21" Type="http://schemas.openxmlformats.org/officeDocument/2006/relationships/image" Target="../media/image55.svg"/><Relationship Id="rId17" Type="http://schemas.openxmlformats.org/officeDocument/2006/relationships/image" Target="../media/image51.png"/><Relationship Id="rId2" Type="http://schemas.openxmlformats.org/officeDocument/2006/relationships/image" Target="../media/image48.png"/><Relationship Id="rId16" Type="http://schemas.openxmlformats.org/officeDocument/2006/relationships/image" Target="../media/image164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10" Type="http://schemas.openxmlformats.org/officeDocument/2006/relationships/image" Target="../media/image159.svg"/><Relationship Id="rId19" Type="http://schemas.openxmlformats.org/officeDocument/2006/relationships/image" Target="../media/image166.sv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63.png"/><Relationship Id="rId7" Type="http://schemas.openxmlformats.org/officeDocument/2006/relationships/image" Target="../media/image37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image" Target="../media/image4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0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1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4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5.png"/><Relationship Id="rId3" Type="http://schemas.openxmlformats.org/officeDocument/2006/relationships/image" Target="../media/image12.png"/><Relationship Id="rId21" Type="http://schemas.openxmlformats.org/officeDocument/2006/relationships/image" Target="../media/image37.sv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79" Type="http://schemas.openxmlformats.org/officeDocument/2006/relationships/image" Target="../media/image318.svg"/><Relationship Id="rId23" Type="http://schemas.openxmlformats.org/officeDocument/2006/relationships/image" Target="../media/image17.png"/><Relationship Id="rId9" Type="http://schemas.openxmlformats.org/officeDocument/2006/relationships/image" Target="../media/image14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8.png"/><Relationship Id="rId21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24" Type="http://schemas.openxmlformats.org/officeDocument/2006/relationships/image" Target="../media/image25.png"/><Relationship Id="rId5" Type="http://schemas.openxmlformats.org/officeDocument/2006/relationships/image" Target="../media/image19.png"/><Relationship Id="rId23" Type="http://schemas.openxmlformats.org/officeDocument/2006/relationships/image" Target="../media/image24.png"/><Relationship Id="rId4" Type="http://schemas.openxmlformats.org/officeDocument/2006/relationships/image" Target="../media/image43.svg"/><Relationship Id="rId9" Type="http://schemas.openxmlformats.org/officeDocument/2006/relationships/image" Target="../media/image21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7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05230" y="121280"/>
            <a:ext cx="2182370" cy="752415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Новосибирская область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410689"/>
            <a:ext cx="2153464" cy="2588108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79" y="170706"/>
            <a:ext cx="7193751" cy="4594973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71032" y="5375120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82" y="134821"/>
            <a:ext cx="638165" cy="7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C3C2B3C-A957-C783-F1D7-1B611D3F1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42" y="1615548"/>
            <a:ext cx="2976560" cy="1984373"/>
          </a:xfrm>
          <a:custGeom>
            <a:avLst/>
            <a:gdLst>
              <a:gd name="connsiteX0" fmla="*/ 204785 w 2976560"/>
              <a:gd name="connsiteY0" fmla="*/ 0 h 2356831"/>
              <a:gd name="connsiteX1" fmla="*/ 2771775 w 2976560"/>
              <a:gd name="connsiteY1" fmla="*/ 0 h 2356831"/>
              <a:gd name="connsiteX2" fmla="*/ 2976560 w 2976560"/>
              <a:gd name="connsiteY2" fmla="*/ 204785 h 2356831"/>
              <a:gd name="connsiteX3" fmla="*/ 2976560 w 2976560"/>
              <a:gd name="connsiteY3" fmla="*/ 2356831 h 2356831"/>
              <a:gd name="connsiteX4" fmla="*/ 0 w 2976560"/>
              <a:gd name="connsiteY4" fmla="*/ 2356831 h 2356831"/>
              <a:gd name="connsiteX5" fmla="*/ 0 w 2976560"/>
              <a:gd name="connsiteY5" fmla="*/ 204785 h 2356831"/>
              <a:gd name="connsiteX6" fmla="*/ 204785 w 2976560"/>
              <a:gd name="connsiteY6" fmla="*/ 0 h 23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560" h="2356831">
                <a:moveTo>
                  <a:pt x="204785" y="0"/>
                </a:moveTo>
                <a:lnTo>
                  <a:pt x="2771775" y="0"/>
                </a:lnTo>
                <a:cubicBezTo>
                  <a:pt x="2884875" y="0"/>
                  <a:pt x="2976560" y="91685"/>
                  <a:pt x="2976560" y="204785"/>
                </a:cubicBezTo>
                <a:lnTo>
                  <a:pt x="2976560" y="2356831"/>
                </a:lnTo>
                <a:lnTo>
                  <a:pt x="0" y="2356831"/>
                </a:lnTo>
                <a:lnTo>
                  <a:pt x="0" y="204785"/>
                </a:lnTo>
                <a:cubicBezTo>
                  <a:pt x="0" y="91685"/>
                  <a:pt x="91685" y="0"/>
                  <a:pt x="204785" y="0"/>
                </a:cubicBezTo>
                <a:close/>
              </a:path>
            </a:pathLst>
          </a:custGeom>
        </p:spPr>
      </p:pic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МАССОВЫЕ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697CC25-E141-68D7-3AF7-2D6890050277}"/>
              </a:ext>
            </a:extLst>
          </p:cNvPr>
          <p:cNvSpPr txBox="1"/>
          <p:nvPr/>
        </p:nvSpPr>
        <p:spPr>
          <a:xfrm>
            <a:off x="2434229" y="1859338"/>
            <a:ext cx="1215165" cy="123110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подледного лова «Клевый лед»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7051059" y="4037820"/>
            <a:ext cx="23931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 </a:t>
            </a:r>
            <a:r>
              <a:rPr lang="ru-RU" sz="14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летние </a:t>
            </a:r>
          </a:p>
          <a:p>
            <a:pPr>
              <a:lnSpc>
                <a:spcPts val="1220"/>
              </a:lnSpc>
            </a:pPr>
            <a:r>
              <a:rPr lang="ru-RU" sz="14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4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абочего поселка Сузун</a:t>
            </a:r>
            <a:endParaRPr lang="ru-RU" sz="14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4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году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750637" y="3960415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25362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93D5F30-060A-B010-4F6B-9E7C5FE58BF0}"/>
              </a:ext>
            </a:extLst>
          </p:cNvPr>
          <p:cNvSpPr/>
          <p:nvPr/>
        </p:nvSpPr>
        <p:spPr>
          <a:xfrm>
            <a:off x="3725362" y="3919288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CC857-D470-2C25-1213-6644A90B3344}"/>
              </a:ext>
            </a:extLst>
          </p:cNvPr>
          <p:cNvSpPr txBox="1"/>
          <p:nvPr/>
        </p:nvSpPr>
        <p:spPr>
          <a:xfrm>
            <a:off x="5600855" y="1917086"/>
            <a:ext cx="1026475" cy="147732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Деревенский арт-фестиваль «До третьих петухов»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2639169" y="4762096"/>
            <a:ext cx="1031436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Арбузный фестиваль</a:t>
            </a:r>
            <a:endParaRPr lang="ru-RU" sz="1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E66BC2-F2F8-59E6-5B96-45775CFB9196}"/>
              </a:ext>
            </a:extLst>
          </p:cNvPr>
          <p:cNvSpPr txBox="1"/>
          <p:nvPr/>
        </p:nvSpPr>
        <p:spPr>
          <a:xfrm>
            <a:off x="5648512" y="4576925"/>
            <a:ext cx="767925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ярмарка «Никольская»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5D8FF0-312F-0364-2E0C-35B630F2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65" y="4329878"/>
            <a:ext cx="1799523" cy="1439618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64" y="1859337"/>
            <a:ext cx="1799523" cy="1410335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3DD2700-A571-94E3-0A7B-00460B7B1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71" y="1525351"/>
            <a:ext cx="1441260" cy="2260800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236D0B3-AA91-ED0A-8E6B-57CCBF4D9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2" y="4414407"/>
            <a:ext cx="1799523" cy="1270561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991366" y="4723039"/>
            <a:ext cx="23931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14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  <a:endParaRPr lang="ru-RU" sz="14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4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Сузунскому</a:t>
            </a:r>
            <a:r>
              <a:rPr lang="ru-RU" sz="14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району</a:t>
            </a:r>
            <a:endParaRPr lang="ru-RU" sz="14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4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году</a:t>
            </a:r>
          </a:p>
        </p:txBody>
      </p:sp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Отдаленность областного центра г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 и магистральных дорог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Низкий уровень доходов населения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Удаленность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рынков сбыта сельскохозяйственной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Недоиспользованные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мощности промышленных предприятий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Недостаточность гостиничного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 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за инвесторов и инвестиционные проекты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Низкая мотивация населения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 работе (живут на пособия)</a:t>
            </a:r>
            <a:endParaRPr lang="ru-RU" sz="6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кадров, особенно в сельской местности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с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Рекреационные возможности территории, позволяющие развивать индустрию туризма и отдыха 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промысловых ресурсов (рыба, 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ягоды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грибы, лекарственные травы,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папоротник)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подготовленных площадок, пригодных для промышленного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Богатое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историко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культурное наследие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в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районе профессионального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учебного заведения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Положительный миграционный баланс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Устойчивое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и сельскохозяйственного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(использование возможностей уже имеющихся предприятий,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 с использованием местного сырья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сельского туризма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greenfield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field’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03" y="1123279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274504"/>
              </p:ext>
            </p:extLst>
          </p:nvPr>
        </p:nvGraphicFramePr>
        <p:xfrm>
          <a:off x="639111" y="1032214"/>
          <a:ext cx="9136390" cy="5186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1048541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ЗАО ПФК «Обновление»</a:t>
                      </a:r>
                      <a:endParaRPr lang="ru-ID" sz="14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производственного комплекса (производство настоек и мазей в мягкой упаковке)</a:t>
                      </a:r>
                      <a:endParaRPr lang="ru-ID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353,6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Болтовское</a:t>
                      </a:r>
                      <a:r>
                        <a:rPr lang="ru-RU" sz="14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14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двора для КРС</a:t>
                      </a:r>
                      <a:endParaRPr lang="ru-ID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67,0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</a:t>
                      </a:r>
                      <a:r>
                        <a:rPr lang="ru-ID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Неупокоев А.А.</a:t>
                      </a:r>
                      <a:endParaRPr lang="ru-ID" sz="14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базы отдыха </a:t>
                      </a:r>
                      <a:endParaRPr lang="ru-ID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ru-ID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ID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«Строитель»</a:t>
                      </a:r>
                      <a:endParaRPr lang="ru-ID" sz="14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4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выпуску блоков из </a:t>
                      </a:r>
                      <a:r>
                        <a:rPr lang="ru-RU" sz="1400" b="0" i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арболита</a:t>
                      </a:r>
                      <a:endParaRPr lang="ru-ID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2024-2025</a:t>
                      </a:r>
                      <a:endParaRPr lang="ru-ID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</a:tbl>
          </a:graphicData>
        </a:graphic>
      </p:graphicFrame>
      <p:pic>
        <p:nvPicPr>
          <p:cNvPr id="9" name="Рисунок 8" descr="Коробка со сплошной заливкой">
            <a:extLst>
              <a:ext uri="{FF2B5EF4-FFF2-40B4-BE49-F238E27FC236}">
                <a16:creationId xmlns:a16="http://schemas.microsoft.com/office/drawing/2014/main" id="{5D0287BC-73B1-2001-592C-910FF8D4A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5606718"/>
            <a:ext cx="360000" cy="360000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id="{468E90E6-BD38-5DFE-4C51-279574746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574502"/>
            <a:ext cx="360000" cy="360000"/>
          </a:xfrm>
          <a:prstGeom prst="rect">
            <a:avLst/>
          </a:prstGeom>
        </p:spPr>
      </p:pic>
      <p:pic>
        <p:nvPicPr>
          <p:cNvPr id="12" name="Рисунок 11" descr="Бумага со сплошной заливкой">
            <a:extLst>
              <a:ext uri="{FF2B5EF4-FFF2-40B4-BE49-F238E27FC236}">
                <a16:creationId xmlns:a16="http://schemas.microsoft.com/office/drawing/2014/main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2508321"/>
            <a:ext cx="360000" cy="360000"/>
          </a:xfrm>
          <a:prstGeom prst="rect">
            <a:avLst/>
          </a:prstGeom>
        </p:spPr>
      </p:pic>
      <p:pic>
        <p:nvPicPr>
          <p:cNvPr id="14" name="Рисунок 13" descr="Стоп со сплошной заливкой">
            <a:extLst>
              <a:ext uri="{FF2B5EF4-FFF2-40B4-BE49-F238E27FC236}">
                <a16:creationId xmlns:a16="http://schemas.microsoft.com/office/drawing/2014/main" id="{C85B705E-0FB2-82CA-57E6-F5C4CF1BC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70" y="354053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4728464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администрации Сузунского района  (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https://suzun.nso.ru/page/1144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4728464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округе можно                                 на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сайте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администрации Сузунского района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https://suzun.nso.ru/page/10835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9237" y="3464239"/>
            <a:ext cx="360000" cy="360000"/>
          </a:xfrm>
          <a:prstGeom prst="rect">
            <a:avLst/>
          </a:prstGeom>
        </p:spPr>
      </p:pic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46688" y="1417353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10" y="1417352"/>
            <a:ext cx="4360287" cy="4915601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4594690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Полилиния 73">
            <a:extLst>
              <a:ext uri="{FF2B5EF4-FFF2-40B4-BE49-F238E27FC236}">
                <a16:creationId xmlns:a16="http://schemas.microsoft.com/office/drawing/2014/main" id="{5A7AA472-4C71-3AFC-4ACB-C6591BF4CEF1}"/>
              </a:ext>
            </a:extLst>
          </p:cNvPr>
          <p:cNvSpPr/>
          <p:nvPr/>
        </p:nvSpPr>
        <p:spPr>
          <a:xfrm>
            <a:off x="7494003" y="2655470"/>
            <a:ext cx="1076492" cy="1262814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  <a:gd name="connsiteX0" fmla="*/ 0 w 1351938"/>
              <a:gd name="connsiteY0" fmla="*/ 0 h 1543074"/>
              <a:gd name="connsiteX1" fmla="*/ 275446 w 1351938"/>
              <a:gd name="connsiteY1" fmla="*/ 280260 h 1543074"/>
              <a:gd name="connsiteX2" fmla="*/ 537801 w 1351938"/>
              <a:gd name="connsiteY2" fmla="*/ 773053 h 1543074"/>
              <a:gd name="connsiteX3" fmla="*/ 826559 w 1351938"/>
              <a:gd name="connsiteY3" fmla="*/ 1174106 h 1543074"/>
              <a:gd name="connsiteX4" fmla="*/ 906769 w 1351938"/>
              <a:gd name="connsiteY4" fmla="*/ 1186137 h 1543074"/>
              <a:gd name="connsiteX5" fmla="*/ 938185 w 1351938"/>
              <a:gd name="connsiteY5" fmla="*/ 1266014 h 1543074"/>
              <a:gd name="connsiteX6" fmla="*/ 983136 w 1351938"/>
              <a:gd name="connsiteY6" fmla="*/ 1291079 h 1543074"/>
              <a:gd name="connsiteX7" fmla="*/ 1099275 w 1351938"/>
              <a:gd name="connsiteY7" fmla="*/ 1370622 h 1543074"/>
              <a:gd name="connsiteX8" fmla="*/ 1147401 w 1351938"/>
              <a:gd name="connsiteY8" fmla="*/ 1326506 h 1543074"/>
              <a:gd name="connsiteX9" fmla="*/ 1227611 w 1351938"/>
              <a:gd name="connsiteY9" fmla="*/ 1334527 h 1543074"/>
              <a:gd name="connsiteX10" fmla="*/ 1351938 w 1351938"/>
              <a:gd name="connsiteY10" fmla="*/ 1543074 h 1543074"/>
              <a:gd name="connsiteX0" fmla="*/ 0 w 1076492"/>
              <a:gd name="connsiteY0" fmla="*/ 0 h 1262814"/>
              <a:gd name="connsiteX1" fmla="*/ 262355 w 1076492"/>
              <a:gd name="connsiteY1" fmla="*/ 492793 h 1262814"/>
              <a:gd name="connsiteX2" fmla="*/ 551113 w 1076492"/>
              <a:gd name="connsiteY2" fmla="*/ 893846 h 1262814"/>
              <a:gd name="connsiteX3" fmla="*/ 631323 w 1076492"/>
              <a:gd name="connsiteY3" fmla="*/ 905877 h 1262814"/>
              <a:gd name="connsiteX4" fmla="*/ 662739 w 1076492"/>
              <a:gd name="connsiteY4" fmla="*/ 985754 h 1262814"/>
              <a:gd name="connsiteX5" fmla="*/ 707690 w 1076492"/>
              <a:gd name="connsiteY5" fmla="*/ 1010819 h 1262814"/>
              <a:gd name="connsiteX6" fmla="*/ 823829 w 1076492"/>
              <a:gd name="connsiteY6" fmla="*/ 1090362 h 1262814"/>
              <a:gd name="connsiteX7" fmla="*/ 871955 w 1076492"/>
              <a:gd name="connsiteY7" fmla="*/ 1046246 h 1262814"/>
              <a:gd name="connsiteX8" fmla="*/ 952165 w 1076492"/>
              <a:gd name="connsiteY8" fmla="*/ 1054267 h 1262814"/>
              <a:gd name="connsiteX9" fmla="*/ 1076492 w 1076492"/>
              <a:gd name="connsiteY9" fmla="*/ 1262814 h 12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6492" h="1262814">
                <a:moveTo>
                  <a:pt x="0" y="0"/>
                </a:moveTo>
                <a:cubicBezTo>
                  <a:pt x="85335" y="124577"/>
                  <a:pt x="170503" y="343819"/>
                  <a:pt x="262355" y="492793"/>
                </a:cubicBezTo>
                <a:lnTo>
                  <a:pt x="551113" y="893846"/>
                </a:lnTo>
                <a:lnTo>
                  <a:pt x="631323" y="905877"/>
                </a:lnTo>
                <a:lnTo>
                  <a:pt x="662739" y="985754"/>
                </a:lnTo>
                <a:lnTo>
                  <a:pt x="707690" y="1010819"/>
                </a:lnTo>
                <a:lnTo>
                  <a:pt x="823829" y="1090362"/>
                </a:lnTo>
                <a:lnTo>
                  <a:pt x="871955" y="1046246"/>
                </a:lnTo>
                <a:lnTo>
                  <a:pt x="952165" y="1054267"/>
                </a:lnTo>
                <a:lnTo>
                  <a:pt x="1076492" y="1262814"/>
                </a:ln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4756448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394224" y="1894492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3670709" y="193796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3437634" y="224361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670709" y="2287087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Brownfield'a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364160" y="3490560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40,7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1297205" y="4100984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4115,1руб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427858" y="3531937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 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276937" y="4207704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12674,2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28489" y="3472402"/>
            <a:ext cx="420287" cy="420287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69358" y="4108129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958633" y="4147563"/>
            <a:ext cx="360000" cy="40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ИНВЕСТИЦИОННЫЕ НИШИ</a:t>
            </a:r>
            <a:endParaRPr kumimoji="0" lang="ru-ID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endParaRPr kumimoji="0" lang="ru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инвестиционные ниши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9720-1430-DF46-8A1E-D768C54B98EF}" type="slidenum">
              <a:rPr kumimoji="0" lang="ru-ID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ID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16905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темпов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строительства жилья, дорог с асфальтобетонным покрытием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СТАЦИОНАРНОГО ЗАВОДА ПО ПРОИЗВОДСТВУ АСФАЛЬТНОЙ СМЕСИ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ГОСТИНИЧНОГО КОМПЛЕКСА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ПРЕДПРИЯТИЯ ПО ЗАГОТОВКЕ, ПЕРВИЧНОЙ И ПОЛНОЙ ПЕРЕРАБОТКЕ ДИКОРОСОВ</a:t>
            </a:r>
            <a:endParaRPr kumimoji="0" lang="ru-ID" sz="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74788" y="5398229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ДОБЫЧА СТРОИТЕЛЬНОГО КАМНЯ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kumimoji="0" lang="ru-ID" sz="600" b="0" i="1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музейно-туристического комплекса «Завод-Сузун. Монетный двор».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Ежегодное увеличение туристического потока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Рекреационные возможности (охота, рыбалка, сбор грибов, ягод, целебных трав)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природных залежей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строительного камня. Рост темпов строительства жилья, дорог с асфальтобетонным покрытием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6374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повысить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производства работ по 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ремонту автомобильных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 общего пользования с асфальтобетонным покрытием в </a:t>
            </a:r>
            <a:r>
              <a:rPr lang="ru-RU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Сузунском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 за счет сокращения дальности транспортировки а/б смеси (на сегодняшний день ближайший АБЗ расположен в </a:t>
            </a:r>
            <a:r>
              <a:rPr lang="ru-RU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Искитимском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районе, в 140 км от </a:t>
            </a:r>
            <a:r>
              <a:rPr lang="ru-RU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Сузун, а до самого удаленного населенного пункта с. </a:t>
            </a:r>
            <a:r>
              <a:rPr lang="ru-RU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Шайдурово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дальность возки составляет 200 км)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туристического потенциала территории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рабочих мест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542625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карьера на территори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позволит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минимизировать затраты на доставку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270" y="2526888"/>
            <a:ext cx="359695" cy="359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269" y="3542292"/>
            <a:ext cx="359695" cy="3713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269" y="5673660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89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77645" y="1376221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69173" y="1561358"/>
            <a:ext cx="42063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ru-ID" sz="1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71710" y="2020496"/>
            <a:ext cx="253988" cy="253988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60018" y="2381646"/>
            <a:ext cx="373419" cy="37341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601936" y="1920468"/>
            <a:ext cx="18108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Глущенко </a:t>
            </a:r>
          </a:p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Ирина Николаевна</a:t>
            </a:r>
            <a:endParaRPr lang="ru-ID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068485" y="2031678"/>
            <a:ext cx="12092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+7 383 (46)21436</a:t>
            </a:r>
            <a:endParaRPr lang="ru-ID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10244" y="2478650"/>
            <a:ext cx="15853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gin@suzunadm.ru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469656" y="3261947"/>
            <a:ext cx="4599438" cy="1802263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537016" y="134662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289754" y="3352987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D6D9819-4A1F-9F5A-6D0B-B65AE8044B91}"/>
              </a:ext>
            </a:extLst>
          </p:cNvPr>
          <p:cNvSpPr txBox="1"/>
          <p:nvPr/>
        </p:nvSpPr>
        <p:spPr>
          <a:xfrm>
            <a:off x="5988342" y="3487447"/>
            <a:ext cx="33679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ЭКОНОМИКИ И ИНВЕСТИЦИЙ</a:t>
            </a:r>
            <a:endParaRPr lang="ru-ID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16830" y="3829242"/>
            <a:ext cx="275251" cy="27525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779803" y="1606867"/>
            <a:ext cx="40087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СУЗУНСКОГО РАЙОНА</a:t>
            </a:r>
            <a:endParaRPr lang="ru-ID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585292" y="3412373"/>
            <a:ext cx="42552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СОВЕТ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ID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601936" y="2415201"/>
            <a:ext cx="209572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2995F26-C3E4-A72C-CBC3-F8FE39CEAEA6}"/>
              </a:ext>
            </a:extLst>
          </p:cNvPr>
          <p:cNvSpPr txBox="1"/>
          <p:nvPr/>
        </p:nvSpPr>
        <p:spPr>
          <a:xfrm>
            <a:off x="5551009" y="3815067"/>
            <a:ext cx="18108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Алексеенко Татьяна Васильевна</a:t>
            </a:r>
            <a:endParaRPr lang="ru-ID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767AB82-D77A-356C-0B07-87E9FCF120D0}"/>
              </a:ext>
            </a:extLst>
          </p:cNvPr>
          <p:cNvSpPr txBox="1"/>
          <p:nvPr/>
        </p:nvSpPr>
        <p:spPr>
          <a:xfrm>
            <a:off x="5551009" y="4291561"/>
            <a:ext cx="20957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</a:t>
            </a:r>
            <a:endParaRPr lang="ru-ID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9676" y="1978645"/>
            <a:ext cx="407071" cy="407071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V="1">
            <a:off x="2781786" y="1966136"/>
            <a:ext cx="305927" cy="305927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801819" y="2382296"/>
            <a:ext cx="329753" cy="329753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091976" y="2007329"/>
            <a:ext cx="140222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.п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Сузун,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Ленина, д. 51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189646" y="2020496"/>
            <a:ext cx="120924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7 383 (46)22550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387103" y="4393598"/>
            <a:ext cx="138235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adm@suzunadm.ru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843211" y="3916545"/>
            <a:ext cx="2052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Горшков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Вячеслав Васильевич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48192" y="4183015"/>
            <a:ext cx="379860" cy="37986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834484" y="4212883"/>
            <a:ext cx="2052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совета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V="1">
            <a:off x="3071279" y="3984903"/>
            <a:ext cx="208166" cy="30665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73659" y="4012597"/>
            <a:ext cx="120924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7 383 (46)22550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939500" y="4303818"/>
            <a:ext cx="329753" cy="32975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338669" y="2426484"/>
            <a:ext cx="138235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adm@suzunadm.ru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10244" y="3827536"/>
            <a:ext cx="12092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+7 383 (46)22083</a:t>
            </a:r>
            <a:endParaRPr lang="ru-ID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33437" y="4244357"/>
            <a:ext cx="17427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econom@suzunadm.ru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410689"/>
            <a:ext cx="2153464" cy="2588108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989" y="1256553"/>
            <a:ext cx="7234456" cy="482297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F0592A3-CCBC-26A7-8134-12102FCA435F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Новосибирская область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BF2EC44-B93A-6DD0-E7E6-F2814E9FD082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F69267-6C5B-8359-AC53-115BDC2CD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40144"/>
            <a:ext cx="434709" cy="536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09910" y="1267184"/>
            <a:ext cx="1681651" cy="58137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2256841" y="1312445"/>
            <a:ext cx="1825511" cy="3745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харакетристика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4219872" y="1340503"/>
            <a:ext cx="3196928" cy="38958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241832" y="1995577"/>
            <a:ext cx="2736788" cy="46027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7599536" y="1285975"/>
            <a:ext cx="1928390" cy="51853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5108763" y="1950880"/>
            <a:ext cx="2431617" cy="52190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hlinkClick r:id="rId7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506077" y="2602859"/>
            <a:ext cx="1519573" cy="47556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7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5647564" y="2560945"/>
            <a:ext cx="1474258" cy="61541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8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3128510" y="1989343"/>
            <a:ext cx="1830363" cy="4602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  <a:endParaRPr lang="ru-ID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" action="ppaction://noaction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7624125" y="2649092"/>
            <a:ext cx="1903801" cy="37298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9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2312537" y="2604004"/>
            <a:ext cx="3097663" cy="46315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0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7649185" y="1974053"/>
            <a:ext cx="2081795" cy="47556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ниши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11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409910" y="3169087"/>
            <a:ext cx="2568710" cy="71463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" action="ppaction://noaction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4999959" y="3268308"/>
            <a:ext cx="2131091" cy="64061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господдержки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10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7365389" y="3259568"/>
            <a:ext cx="1925469" cy="60708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541815" y="4704443"/>
            <a:ext cx="74882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НАИМЕНОВАНИЕ ВАШЕЙ ОБЛАСТИ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48" name="Скругленный прямоугольник 47">
            <a:hlinkClick r:id="rId7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3212959" y="3299443"/>
            <a:ext cx="1474258" cy="61541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обратная связь</a:t>
            </a:r>
            <a:endParaRPr lang="ru-ID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6" y="1401547"/>
            <a:ext cx="2489041" cy="1999540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111359" y="1373633"/>
            <a:ext cx="3426341" cy="2027454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3433511" y="3552630"/>
            <a:ext cx="2526576" cy="2005381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5" y="3541702"/>
            <a:ext cx="2650675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146408" y="3527404"/>
            <a:ext cx="3391292" cy="1978045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89,7% в общем объеме отгруженной продукции в 2022 г.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ж/д и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86700" y="4213187"/>
            <a:ext cx="17628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3762824" y="4094108"/>
            <a:ext cx="174238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РЕКРЕАЦИОННЫЕ ВОЗМОЖНОСТИ ТЕРРИТОРИИ  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км реки Обь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437723" y="2007761"/>
            <a:ext cx="298606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ЦЕНТРУ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км до г. Новосибирска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455918" y="3987183"/>
            <a:ext cx="14889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greenfield'o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в, 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brownfield'a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61484" y="3666861"/>
            <a:ext cx="361736" cy="361736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868630" y="1557774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454674" y="1552062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3795" y="3701536"/>
            <a:ext cx="359695" cy="359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1392" y="3668902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09" y="1401546"/>
            <a:ext cx="4093373" cy="4832498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67900" y="3911980"/>
            <a:ext cx="4546402" cy="941049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15,4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Сузун, 2024 г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470352" y="263778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аселение городского поселения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3909826" y="263778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8151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сельских поселений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932155" y="4048850"/>
            <a:ext cx="17542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649831" y="5083962"/>
            <a:ext cx="4538617" cy="1150082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1141135" y="5184565"/>
            <a:ext cx="98561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4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865552" y="5489725"/>
            <a:ext cx="423981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территории района проходит Каменская дистанция пути – структурное подразделение Западно-Сибирской дирекции инфраструктуру – структурного подразделения Центральной дирекции инфраструктуры – филиала ОАО «РЖД»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847446" y="4376639"/>
            <a:ext cx="203581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км а/д «Р-256» - Сузун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CC153910-9A00-1ED6-0150-93643BD15075}"/>
              </a:ext>
            </a:extLst>
          </p:cNvPr>
          <p:cNvSpPr/>
          <p:nvPr/>
        </p:nvSpPr>
        <p:spPr>
          <a:xfrm>
            <a:off x="7410999" y="1579606"/>
            <a:ext cx="2120083" cy="949497"/>
          </a:xfrm>
          <a:prstGeom prst="roundRect">
            <a:avLst>
              <a:gd name="adj" fmla="val 30066"/>
            </a:avLst>
          </a:prstGeom>
          <a:solidFill>
            <a:schemeClr val="bg1"/>
          </a:solidFill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9B8D4F8-974D-916F-EA33-6B76CEC24AD0}"/>
              </a:ext>
            </a:extLst>
          </p:cNvPr>
          <p:cNvSpPr txBox="1"/>
          <p:nvPr/>
        </p:nvSpPr>
        <p:spPr>
          <a:xfrm>
            <a:off x="7626036" y="1705351"/>
            <a:ext cx="13941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дороги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BF275FE-C06F-2361-00A3-02D9CC96B055}"/>
              </a:ext>
            </a:extLst>
          </p:cNvPr>
          <p:cNvSpPr txBox="1"/>
          <p:nvPr/>
        </p:nvSpPr>
        <p:spPr>
          <a:xfrm>
            <a:off x="9030621" y="1820392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E6D39AA-06D3-45BE-1A99-B17FAC3D08F1}"/>
              </a:ext>
            </a:extLst>
          </p:cNvPr>
          <p:cNvSpPr txBox="1"/>
          <p:nvPr/>
        </p:nvSpPr>
        <p:spPr>
          <a:xfrm>
            <a:off x="7538520" y="2116266"/>
            <a:ext cx="12108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твёрдым покрытием</a:t>
            </a:r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8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D25AF0-1546-C8DF-C77F-68C55B67D701}"/>
              </a:ext>
            </a:extLst>
          </p:cNvPr>
          <p:cNvSpPr txBox="1"/>
          <p:nvPr/>
        </p:nvSpPr>
        <p:spPr>
          <a:xfrm>
            <a:off x="7556864" y="2291951"/>
            <a:ext cx="12801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8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грунтовым покрытием(</a:t>
            </a:r>
            <a:r>
              <a:rPr lang="en-US" sz="8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8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2E24003-3C15-6C85-2453-9738E74A9B48}"/>
              </a:ext>
            </a:extLst>
          </p:cNvPr>
          <p:cNvSpPr txBox="1"/>
          <p:nvPr/>
        </p:nvSpPr>
        <p:spPr>
          <a:xfrm>
            <a:off x="8997324" y="2072356"/>
            <a:ext cx="34823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44,6</a:t>
            </a: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5624E6-9652-DE1D-9E59-D2CD8C415DE0}"/>
              </a:ext>
            </a:extLst>
          </p:cNvPr>
          <p:cNvSpPr txBox="1"/>
          <p:nvPr/>
        </p:nvSpPr>
        <p:spPr>
          <a:xfrm>
            <a:off x="9010884" y="2291951"/>
            <a:ext cx="34212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55,4</a:t>
            </a: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41C12DFB-5429-A539-17F1-5A011F98CD15}"/>
              </a:ext>
            </a:extLst>
          </p:cNvPr>
          <p:cNvCxnSpPr/>
          <p:nvPr/>
        </p:nvCxnSpPr>
        <p:spPr>
          <a:xfrm flipV="1">
            <a:off x="8914397" y="1837873"/>
            <a:ext cx="0" cy="607966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Полилиния 223">
            <a:extLst>
              <a:ext uri="{FF2B5EF4-FFF2-40B4-BE49-F238E27FC236}">
                <a16:creationId xmlns:a16="http://schemas.microsoft.com/office/drawing/2014/main" id="{324F65E4-B506-280D-F5BC-7E0A83A40DD8}"/>
              </a:ext>
            </a:extLst>
          </p:cNvPr>
          <p:cNvSpPr/>
          <p:nvPr/>
        </p:nvSpPr>
        <p:spPr>
          <a:xfrm>
            <a:off x="7219128" y="2896238"/>
            <a:ext cx="638784" cy="740302"/>
          </a:xfrm>
          <a:custGeom>
            <a:avLst/>
            <a:gdLst>
              <a:gd name="connsiteX0" fmla="*/ 149211 w 757536"/>
              <a:gd name="connsiteY0" fmla="*/ 0 h 788144"/>
              <a:gd name="connsiteX1" fmla="*/ 156863 w 757536"/>
              <a:gd name="connsiteY1" fmla="*/ 206600 h 788144"/>
              <a:gd name="connsiteX2" fmla="*/ 0 w 757536"/>
              <a:gd name="connsiteY2" fmla="*/ 466765 h 788144"/>
              <a:gd name="connsiteX3" fmla="*/ 225730 w 757536"/>
              <a:gd name="connsiteY3" fmla="*/ 665713 h 788144"/>
              <a:gd name="connsiteX4" fmla="*/ 501198 w 757536"/>
              <a:gd name="connsiteY4" fmla="*/ 738406 h 788144"/>
              <a:gd name="connsiteX5" fmla="*/ 738406 w 757536"/>
              <a:gd name="connsiteY5" fmla="*/ 692495 h 788144"/>
              <a:gd name="connsiteX6" fmla="*/ 757536 w 757536"/>
              <a:gd name="connsiteY6" fmla="*/ 772840 h 788144"/>
              <a:gd name="connsiteX7" fmla="*/ 635106 w 757536"/>
              <a:gd name="connsiteY7" fmla="*/ 788144 h 788144"/>
              <a:gd name="connsiteX0" fmla="*/ 149211 w 757536"/>
              <a:gd name="connsiteY0" fmla="*/ 0 h 953244"/>
              <a:gd name="connsiteX1" fmla="*/ 156863 w 757536"/>
              <a:gd name="connsiteY1" fmla="*/ 206600 h 953244"/>
              <a:gd name="connsiteX2" fmla="*/ 0 w 757536"/>
              <a:gd name="connsiteY2" fmla="*/ 466765 h 953244"/>
              <a:gd name="connsiteX3" fmla="*/ 225730 w 757536"/>
              <a:gd name="connsiteY3" fmla="*/ 665713 h 953244"/>
              <a:gd name="connsiteX4" fmla="*/ 501198 w 757536"/>
              <a:gd name="connsiteY4" fmla="*/ 738406 h 953244"/>
              <a:gd name="connsiteX5" fmla="*/ 738406 w 757536"/>
              <a:gd name="connsiteY5" fmla="*/ 692495 h 953244"/>
              <a:gd name="connsiteX6" fmla="*/ 757536 w 757536"/>
              <a:gd name="connsiteY6" fmla="*/ 772840 h 953244"/>
              <a:gd name="connsiteX7" fmla="*/ 743056 w 757536"/>
              <a:gd name="connsiteY7" fmla="*/ 953244 h 953244"/>
              <a:gd name="connsiteX0" fmla="*/ 149211 w 757536"/>
              <a:gd name="connsiteY0" fmla="*/ 0 h 772840"/>
              <a:gd name="connsiteX1" fmla="*/ 156863 w 757536"/>
              <a:gd name="connsiteY1" fmla="*/ 206600 h 772840"/>
              <a:gd name="connsiteX2" fmla="*/ 0 w 757536"/>
              <a:gd name="connsiteY2" fmla="*/ 466765 h 772840"/>
              <a:gd name="connsiteX3" fmla="*/ 225730 w 757536"/>
              <a:gd name="connsiteY3" fmla="*/ 665713 h 772840"/>
              <a:gd name="connsiteX4" fmla="*/ 501198 w 757536"/>
              <a:gd name="connsiteY4" fmla="*/ 738406 h 772840"/>
              <a:gd name="connsiteX5" fmla="*/ 738406 w 757536"/>
              <a:gd name="connsiteY5" fmla="*/ 692495 h 772840"/>
              <a:gd name="connsiteX6" fmla="*/ 757536 w 757536"/>
              <a:gd name="connsiteY6" fmla="*/ 772840 h 772840"/>
              <a:gd name="connsiteX0" fmla="*/ 149211 w 890886"/>
              <a:gd name="connsiteY0" fmla="*/ 0 h 776015"/>
              <a:gd name="connsiteX1" fmla="*/ 156863 w 890886"/>
              <a:gd name="connsiteY1" fmla="*/ 206600 h 776015"/>
              <a:gd name="connsiteX2" fmla="*/ 0 w 890886"/>
              <a:gd name="connsiteY2" fmla="*/ 466765 h 776015"/>
              <a:gd name="connsiteX3" fmla="*/ 225730 w 890886"/>
              <a:gd name="connsiteY3" fmla="*/ 665713 h 776015"/>
              <a:gd name="connsiteX4" fmla="*/ 501198 w 890886"/>
              <a:gd name="connsiteY4" fmla="*/ 738406 h 776015"/>
              <a:gd name="connsiteX5" fmla="*/ 738406 w 890886"/>
              <a:gd name="connsiteY5" fmla="*/ 692495 h 776015"/>
              <a:gd name="connsiteX6" fmla="*/ 890886 w 890886"/>
              <a:gd name="connsiteY6" fmla="*/ 776015 h 776015"/>
              <a:gd name="connsiteX0" fmla="*/ 149211 w 738406"/>
              <a:gd name="connsiteY0" fmla="*/ 0 h 738406"/>
              <a:gd name="connsiteX1" fmla="*/ 156863 w 738406"/>
              <a:gd name="connsiteY1" fmla="*/ 206600 h 738406"/>
              <a:gd name="connsiteX2" fmla="*/ 0 w 738406"/>
              <a:gd name="connsiteY2" fmla="*/ 466765 h 738406"/>
              <a:gd name="connsiteX3" fmla="*/ 225730 w 738406"/>
              <a:gd name="connsiteY3" fmla="*/ 665713 h 738406"/>
              <a:gd name="connsiteX4" fmla="*/ 501198 w 738406"/>
              <a:gd name="connsiteY4" fmla="*/ 738406 h 738406"/>
              <a:gd name="connsiteX5" fmla="*/ 738406 w 738406"/>
              <a:gd name="connsiteY5" fmla="*/ 692495 h 738406"/>
              <a:gd name="connsiteX0" fmla="*/ 149211 w 659031"/>
              <a:gd name="connsiteY0" fmla="*/ 0 h 738406"/>
              <a:gd name="connsiteX1" fmla="*/ 156863 w 659031"/>
              <a:gd name="connsiteY1" fmla="*/ 206600 h 738406"/>
              <a:gd name="connsiteX2" fmla="*/ 0 w 659031"/>
              <a:gd name="connsiteY2" fmla="*/ 466765 h 738406"/>
              <a:gd name="connsiteX3" fmla="*/ 225730 w 659031"/>
              <a:gd name="connsiteY3" fmla="*/ 665713 h 738406"/>
              <a:gd name="connsiteX4" fmla="*/ 501198 w 659031"/>
              <a:gd name="connsiteY4" fmla="*/ 738406 h 738406"/>
              <a:gd name="connsiteX5" fmla="*/ 659031 w 659031"/>
              <a:gd name="connsiteY5" fmla="*/ 705195 h 738406"/>
              <a:gd name="connsiteX0" fmla="*/ 149211 w 659031"/>
              <a:gd name="connsiteY0" fmla="*/ 0 h 738406"/>
              <a:gd name="connsiteX1" fmla="*/ 156863 w 659031"/>
              <a:gd name="connsiteY1" fmla="*/ 206600 h 738406"/>
              <a:gd name="connsiteX2" fmla="*/ 0 w 659031"/>
              <a:gd name="connsiteY2" fmla="*/ 466765 h 738406"/>
              <a:gd name="connsiteX3" fmla="*/ 213030 w 659031"/>
              <a:gd name="connsiteY3" fmla="*/ 649838 h 738406"/>
              <a:gd name="connsiteX4" fmla="*/ 501198 w 659031"/>
              <a:gd name="connsiteY4" fmla="*/ 738406 h 738406"/>
              <a:gd name="connsiteX5" fmla="*/ 659031 w 659031"/>
              <a:gd name="connsiteY5" fmla="*/ 705195 h 738406"/>
              <a:gd name="connsiteX0" fmla="*/ 149211 w 722531"/>
              <a:gd name="connsiteY0" fmla="*/ 0 h 738406"/>
              <a:gd name="connsiteX1" fmla="*/ 156863 w 722531"/>
              <a:gd name="connsiteY1" fmla="*/ 206600 h 738406"/>
              <a:gd name="connsiteX2" fmla="*/ 0 w 722531"/>
              <a:gd name="connsiteY2" fmla="*/ 466765 h 738406"/>
              <a:gd name="connsiteX3" fmla="*/ 213030 w 722531"/>
              <a:gd name="connsiteY3" fmla="*/ 649838 h 738406"/>
              <a:gd name="connsiteX4" fmla="*/ 501198 w 722531"/>
              <a:gd name="connsiteY4" fmla="*/ 738406 h 738406"/>
              <a:gd name="connsiteX5" fmla="*/ 722531 w 722531"/>
              <a:gd name="connsiteY5" fmla="*/ 695670 h 738406"/>
              <a:gd name="connsiteX0" fmla="*/ 149211 w 722531"/>
              <a:gd name="connsiteY0" fmla="*/ 0 h 739454"/>
              <a:gd name="connsiteX1" fmla="*/ 156863 w 722531"/>
              <a:gd name="connsiteY1" fmla="*/ 206600 h 739454"/>
              <a:gd name="connsiteX2" fmla="*/ 0 w 722531"/>
              <a:gd name="connsiteY2" fmla="*/ 466765 h 739454"/>
              <a:gd name="connsiteX3" fmla="*/ 213030 w 722531"/>
              <a:gd name="connsiteY3" fmla="*/ 649838 h 739454"/>
              <a:gd name="connsiteX4" fmla="*/ 501198 w 722531"/>
              <a:gd name="connsiteY4" fmla="*/ 738406 h 739454"/>
              <a:gd name="connsiteX5" fmla="*/ 722531 w 722531"/>
              <a:gd name="connsiteY5" fmla="*/ 695670 h 739454"/>
              <a:gd name="connsiteX0" fmla="*/ 149211 w 722531"/>
              <a:gd name="connsiteY0" fmla="*/ 0 h 738818"/>
              <a:gd name="connsiteX1" fmla="*/ 156863 w 722531"/>
              <a:gd name="connsiteY1" fmla="*/ 206600 h 738818"/>
              <a:gd name="connsiteX2" fmla="*/ 0 w 722531"/>
              <a:gd name="connsiteY2" fmla="*/ 466765 h 738818"/>
              <a:gd name="connsiteX3" fmla="*/ 213030 w 722531"/>
              <a:gd name="connsiteY3" fmla="*/ 649838 h 738818"/>
              <a:gd name="connsiteX4" fmla="*/ 501198 w 722531"/>
              <a:gd name="connsiteY4" fmla="*/ 738406 h 738818"/>
              <a:gd name="connsiteX5" fmla="*/ 722531 w 722531"/>
              <a:gd name="connsiteY5" fmla="*/ 695670 h 738818"/>
              <a:gd name="connsiteX0" fmla="*/ 149211 w 722531"/>
              <a:gd name="connsiteY0" fmla="*/ 0 h 739454"/>
              <a:gd name="connsiteX1" fmla="*/ 156863 w 722531"/>
              <a:gd name="connsiteY1" fmla="*/ 206600 h 739454"/>
              <a:gd name="connsiteX2" fmla="*/ 0 w 722531"/>
              <a:gd name="connsiteY2" fmla="*/ 466765 h 739454"/>
              <a:gd name="connsiteX3" fmla="*/ 213030 w 722531"/>
              <a:gd name="connsiteY3" fmla="*/ 649838 h 739454"/>
              <a:gd name="connsiteX4" fmla="*/ 501198 w 722531"/>
              <a:gd name="connsiteY4" fmla="*/ 738406 h 739454"/>
              <a:gd name="connsiteX5" fmla="*/ 722531 w 722531"/>
              <a:gd name="connsiteY5" fmla="*/ 695670 h 739454"/>
              <a:gd name="connsiteX0" fmla="*/ 149655 w 722975"/>
              <a:gd name="connsiteY0" fmla="*/ 0 h 739454"/>
              <a:gd name="connsiteX1" fmla="*/ 157307 w 722975"/>
              <a:gd name="connsiteY1" fmla="*/ 206600 h 739454"/>
              <a:gd name="connsiteX2" fmla="*/ 444 w 722975"/>
              <a:gd name="connsiteY2" fmla="*/ 466765 h 739454"/>
              <a:gd name="connsiteX3" fmla="*/ 213474 w 722975"/>
              <a:gd name="connsiteY3" fmla="*/ 649838 h 739454"/>
              <a:gd name="connsiteX4" fmla="*/ 501642 w 722975"/>
              <a:gd name="connsiteY4" fmla="*/ 738406 h 739454"/>
              <a:gd name="connsiteX5" fmla="*/ 722975 w 722975"/>
              <a:gd name="connsiteY5" fmla="*/ 695670 h 739454"/>
              <a:gd name="connsiteX0" fmla="*/ 70791 w 644111"/>
              <a:gd name="connsiteY0" fmla="*/ 0 h 739454"/>
              <a:gd name="connsiteX1" fmla="*/ 78443 w 644111"/>
              <a:gd name="connsiteY1" fmla="*/ 206600 h 739454"/>
              <a:gd name="connsiteX2" fmla="*/ 955 w 644111"/>
              <a:gd name="connsiteY2" fmla="*/ 441365 h 739454"/>
              <a:gd name="connsiteX3" fmla="*/ 134610 w 644111"/>
              <a:gd name="connsiteY3" fmla="*/ 649838 h 739454"/>
              <a:gd name="connsiteX4" fmla="*/ 422778 w 644111"/>
              <a:gd name="connsiteY4" fmla="*/ 738406 h 739454"/>
              <a:gd name="connsiteX5" fmla="*/ 644111 w 644111"/>
              <a:gd name="connsiteY5" fmla="*/ 695670 h 739454"/>
              <a:gd name="connsiteX0" fmla="*/ 72155 w 645475"/>
              <a:gd name="connsiteY0" fmla="*/ 0 h 739454"/>
              <a:gd name="connsiteX1" fmla="*/ 79807 w 645475"/>
              <a:gd name="connsiteY1" fmla="*/ 206600 h 739454"/>
              <a:gd name="connsiteX2" fmla="*/ 2319 w 645475"/>
              <a:gd name="connsiteY2" fmla="*/ 441365 h 739454"/>
              <a:gd name="connsiteX3" fmla="*/ 135974 w 645475"/>
              <a:gd name="connsiteY3" fmla="*/ 649838 h 739454"/>
              <a:gd name="connsiteX4" fmla="*/ 424142 w 645475"/>
              <a:gd name="connsiteY4" fmla="*/ 738406 h 739454"/>
              <a:gd name="connsiteX5" fmla="*/ 645475 w 645475"/>
              <a:gd name="connsiteY5" fmla="*/ 695670 h 739454"/>
              <a:gd name="connsiteX0" fmla="*/ 66004 w 639324"/>
              <a:gd name="connsiteY0" fmla="*/ 0 h 739454"/>
              <a:gd name="connsiteX1" fmla="*/ 73656 w 639324"/>
              <a:gd name="connsiteY1" fmla="*/ 206600 h 739454"/>
              <a:gd name="connsiteX2" fmla="*/ 2518 w 639324"/>
              <a:gd name="connsiteY2" fmla="*/ 422315 h 739454"/>
              <a:gd name="connsiteX3" fmla="*/ 129823 w 639324"/>
              <a:gd name="connsiteY3" fmla="*/ 649838 h 739454"/>
              <a:gd name="connsiteX4" fmla="*/ 417991 w 639324"/>
              <a:gd name="connsiteY4" fmla="*/ 738406 h 739454"/>
              <a:gd name="connsiteX5" fmla="*/ 639324 w 639324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206600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206600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184375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219"/>
              <a:gd name="connsiteX1" fmla="*/ 72189 w 637857"/>
              <a:gd name="connsiteY1" fmla="*/ 184375 h 739219"/>
              <a:gd name="connsiteX2" fmla="*/ 1051 w 637857"/>
              <a:gd name="connsiteY2" fmla="*/ 422315 h 739219"/>
              <a:gd name="connsiteX3" fmla="*/ 128356 w 637857"/>
              <a:gd name="connsiteY3" fmla="*/ 656188 h 739219"/>
              <a:gd name="connsiteX4" fmla="*/ 416524 w 637857"/>
              <a:gd name="connsiteY4" fmla="*/ 738406 h 739219"/>
              <a:gd name="connsiteX5" fmla="*/ 637857 w 637857"/>
              <a:gd name="connsiteY5" fmla="*/ 695670 h 739219"/>
              <a:gd name="connsiteX0" fmla="*/ 52099 w 625419"/>
              <a:gd name="connsiteY0" fmla="*/ 0 h 739219"/>
              <a:gd name="connsiteX1" fmla="*/ 59751 w 625419"/>
              <a:gd name="connsiteY1" fmla="*/ 184375 h 739219"/>
              <a:gd name="connsiteX2" fmla="*/ 1313 w 625419"/>
              <a:gd name="connsiteY2" fmla="*/ 454065 h 739219"/>
              <a:gd name="connsiteX3" fmla="*/ 115918 w 625419"/>
              <a:gd name="connsiteY3" fmla="*/ 656188 h 739219"/>
              <a:gd name="connsiteX4" fmla="*/ 404086 w 625419"/>
              <a:gd name="connsiteY4" fmla="*/ 738406 h 739219"/>
              <a:gd name="connsiteX5" fmla="*/ 625419 w 625419"/>
              <a:gd name="connsiteY5" fmla="*/ 695670 h 739219"/>
              <a:gd name="connsiteX0" fmla="*/ 64536 w 637856"/>
              <a:gd name="connsiteY0" fmla="*/ 0 h 739219"/>
              <a:gd name="connsiteX1" fmla="*/ 72188 w 637856"/>
              <a:gd name="connsiteY1" fmla="*/ 184375 h 739219"/>
              <a:gd name="connsiteX2" fmla="*/ 1050 w 637856"/>
              <a:gd name="connsiteY2" fmla="*/ 438190 h 739219"/>
              <a:gd name="connsiteX3" fmla="*/ 128355 w 637856"/>
              <a:gd name="connsiteY3" fmla="*/ 656188 h 739219"/>
              <a:gd name="connsiteX4" fmla="*/ 416523 w 637856"/>
              <a:gd name="connsiteY4" fmla="*/ 738406 h 739219"/>
              <a:gd name="connsiteX5" fmla="*/ 637856 w 637856"/>
              <a:gd name="connsiteY5" fmla="*/ 695670 h 739219"/>
              <a:gd name="connsiteX0" fmla="*/ 64536 w 637856"/>
              <a:gd name="connsiteY0" fmla="*/ 0 h 740302"/>
              <a:gd name="connsiteX1" fmla="*/ 72188 w 637856"/>
              <a:gd name="connsiteY1" fmla="*/ 184375 h 740302"/>
              <a:gd name="connsiteX2" fmla="*/ 1050 w 637856"/>
              <a:gd name="connsiteY2" fmla="*/ 438190 h 740302"/>
              <a:gd name="connsiteX3" fmla="*/ 128355 w 637856"/>
              <a:gd name="connsiteY3" fmla="*/ 656188 h 740302"/>
              <a:gd name="connsiteX4" fmla="*/ 416523 w 637856"/>
              <a:gd name="connsiteY4" fmla="*/ 738406 h 740302"/>
              <a:gd name="connsiteX5" fmla="*/ 637856 w 637856"/>
              <a:gd name="connsiteY5" fmla="*/ 695670 h 740302"/>
              <a:gd name="connsiteX0" fmla="*/ 65464 w 638784"/>
              <a:gd name="connsiteY0" fmla="*/ 0 h 740302"/>
              <a:gd name="connsiteX1" fmla="*/ 73116 w 638784"/>
              <a:gd name="connsiteY1" fmla="*/ 184375 h 740302"/>
              <a:gd name="connsiteX2" fmla="*/ 1978 w 638784"/>
              <a:gd name="connsiteY2" fmla="*/ 438190 h 740302"/>
              <a:gd name="connsiteX3" fmla="*/ 129283 w 638784"/>
              <a:gd name="connsiteY3" fmla="*/ 656188 h 740302"/>
              <a:gd name="connsiteX4" fmla="*/ 417451 w 638784"/>
              <a:gd name="connsiteY4" fmla="*/ 738406 h 740302"/>
              <a:gd name="connsiteX5" fmla="*/ 638784 w 638784"/>
              <a:gd name="connsiteY5" fmla="*/ 695670 h 74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84" h="740302">
                <a:moveTo>
                  <a:pt x="65464" y="0"/>
                </a:moveTo>
                <a:lnTo>
                  <a:pt x="73116" y="184375"/>
                </a:lnTo>
                <a:cubicBezTo>
                  <a:pt x="16498" y="255819"/>
                  <a:pt x="-7383" y="359555"/>
                  <a:pt x="1978" y="438190"/>
                </a:cubicBezTo>
                <a:cubicBezTo>
                  <a:pt x="11339" y="516825"/>
                  <a:pt x="45750" y="610915"/>
                  <a:pt x="129283" y="656188"/>
                </a:cubicBezTo>
                <a:cubicBezTo>
                  <a:pt x="212816" y="701462"/>
                  <a:pt x="332534" y="731826"/>
                  <a:pt x="417451" y="738406"/>
                </a:cubicBezTo>
                <a:cubicBezTo>
                  <a:pt x="502368" y="744986"/>
                  <a:pt x="552306" y="735315"/>
                  <a:pt x="638784" y="695670"/>
                </a:cubicBezTo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33" name="Полилиния 232">
            <a:extLst>
              <a:ext uri="{FF2B5EF4-FFF2-40B4-BE49-F238E27FC236}">
                <a16:creationId xmlns:a16="http://schemas.microsoft.com/office/drawing/2014/main" id="{ADBAC8CB-496B-C58F-1A62-89E8DB6BE405}"/>
              </a:ext>
            </a:extLst>
          </p:cNvPr>
          <p:cNvSpPr/>
          <p:nvPr/>
        </p:nvSpPr>
        <p:spPr>
          <a:xfrm>
            <a:off x="8323118" y="3932959"/>
            <a:ext cx="431223" cy="306532"/>
          </a:xfrm>
          <a:custGeom>
            <a:avLst/>
            <a:gdLst>
              <a:gd name="connsiteX0" fmla="*/ 0 w 431223"/>
              <a:gd name="connsiteY0" fmla="*/ 0 h 306532"/>
              <a:gd name="connsiteX1" fmla="*/ 72737 w 431223"/>
              <a:gd name="connsiteY1" fmla="*/ 218209 h 306532"/>
              <a:gd name="connsiteX2" fmla="*/ 249382 w 431223"/>
              <a:gd name="connsiteY2" fmla="*/ 306532 h 306532"/>
              <a:gd name="connsiteX3" fmla="*/ 431223 w 431223"/>
              <a:gd name="connsiteY3" fmla="*/ 249382 h 306532"/>
              <a:gd name="connsiteX4" fmla="*/ 431223 w 431223"/>
              <a:gd name="connsiteY4" fmla="*/ 249382 h 30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223" h="306532">
                <a:moveTo>
                  <a:pt x="0" y="0"/>
                </a:moveTo>
                <a:lnTo>
                  <a:pt x="72737" y="218209"/>
                </a:lnTo>
                <a:lnTo>
                  <a:pt x="249382" y="306532"/>
                </a:lnTo>
                <a:lnTo>
                  <a:pt x="431223" y="249382"/>
                </a:lnTo>
                <a:lnTo>
                  <a:pt x="431223" y="249382"/>
                </a:lnTo>
              </a:path>
            </a:pathLst>
          </a:custGeom>
          <a:noFill/>
          <a:ln>
            <a:solidFill>
              <a:srgbClr val="4756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2D48715E-5B06-8F9B-C0D5-EF438749EC8F}"/>
              </a:ext>
            </a:extLst>
          </p:cNvPr>
          <p:cNvSpPr txBox="1"/>
          <p:nvPr/>
        </p:nvSpPr>
        <p:spPr>
          <a:xfrm>
            <a:off x="5984833" y="2817655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км.</a:t>
            </a:r>
          </a:p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мин.</a:t>
            </a:r>
          </a:p>
        </p:txBody>
      </p:sp>
      <p:pic>
        <p:nvPicPr>
          <p:cNvPr id="235" name="Рисунок 234" descr="Конвертируемый со сплошной заливкой">
            <a:extLst>
              <a:ext uri="{FF2B5EF4-FFF2-40B4-BE49-F238E27FC236}">
                <a16:creationId xmlns:a16="http://schemas.microsoft.com/office/drawing/2014/main" id="{0635AF20-4AD4-3D21-1F24-EB3E6A7701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983358" y="2645812"/>
            <a:ext cx="180000" cy="180000"/>
          </a:xfrm>
          <a:prstGeom prst="rect">
            <a:avLst/>
          </a:prstGeom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838929AE-7327-91BE-4508-E50940ED7B79}"/>
              </a:ext>
            </a:extLst>
          </p:cNvPr>
          <p:cNvSpPr txBox="1"/>
          <p:nvPr/>
        </p:nvSpPr>
        <p:spPr>
          <a:xfrm>
            <a:off x="7179344" y="4087360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км.</a:t>
            </a:r>
          </a:p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ч. 6 мин.</a:t>
            </a:r>
          </a:p>
        </p:txBody>
      </p:sp>
      <p:pic>
        <p:nvPicPr>
          <p:cNvPr id="237" name="Рисунок 236" descr="Конвертируемый со сплошной заливкой">
            <a:extLst>
              <a:ext uri="{FF2B5EF4-FFF2-40B4-BE49-F238E27FC236}">
                <a16:creationId xmlns:a16="http://schemas.microsoft.com/office/drawing/2014/main" id="{DA90A6E0-4D30-2B48-50C5-C8DC720D49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177869" y="3926668"/>
            <a:ext cx="180000" cy="1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9" name="Рисунок 2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53559" y="4073918"/>
            <a:ext cx="359695" cy="359695"/>
          </a:xfrm>
          <a:prstGeom prst="rect">
            <a:avLst/>
          </a:prstGeom>
        </p:spPr>
      </p:pic>
      <p:pic>
        <p:nvPicPr>
          <p:cNvPr id="101" name="Рисунок 100" descr="Поезд со сплошной заливкой">
            <a:extLst>
              <a:ext uri="{FF2B5EF4-FFF2-40B4-BE49-F238E27FC236}">
                <a16:creationId xmlns:a16="http://schemas.microsoft.com/office/drawing/2014/main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79"/>
              </a:ext>
            </a:extLst>
          </a:blip>
          <a:stretch>
            <a:fillRect/>
          </a:stretch>
        </p:blipFill>
        <p:spPr>
          <a:xfrm>
            <a:off x="4620409" y="5184565"/>
            <a:ext cx="360000" cy="3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3337" y="1219252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21196" y="1245529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127506"/>
            <a:ext cx="2966400" cy="39971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0954246"/>
              </p:ext>
            </p:extLst>
          </p:nvPr>
        </p:nvGraphicFramePr>
        <p:xfrm>
          <a:off x="6777666" y="2127505"/>
          <a:ext cx="2838194" cy="3948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2836285" y="1655421"/>
            <a:ext cx="20400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2654900" y="2112254"/>
            <a:ext cx="679239" cy="23760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4041375" y="2119005"/>
            <a:ext cx="521416" cy="23085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</a:t>
            </a:r>
            <a:endParaRPr lang="ru-ID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418673" y="2106375"/>
            <a:ext cx="532955" cy="27030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4873014" y="2753412"/>
            <a:ext cx="169958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бъем строительно-монтажных работ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130844" y="3324495"/>
            <a:ext cx="529851" cy="22148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153268" y="3314372"/>
            <a:ext cx="409353" cy="27269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85713" y="3306834"/>
            <a:ext cx="408851" cy="28777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916843" y="4412035"/>
            <a:ext cx="15629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исленность рабочей силы</a:t>
            </a:r>
          </a:p>
          <a:p>
            <a:r>
              <a:rPr lang="ru-RU" sz="10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человек</a:t>
            </a:r>
            <a:endParaRPr lang="ru-ID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8,6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13,2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10,6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715916" y="4233568"/>
            <a:ext cx="208815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703070" y="4942664"/>
            <a:ext cx="553664" cy="32294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050703" y="4941610"/>
            <a:ext cx="612653" cy="356431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379683" y="4940200"/>
            <a:ext cx="577021" cy="32540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737580" y="2925821"/>
            <a:ext cx="17461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627015" y="3375949"/>
            <a:ext cx="575143" cy="296015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16 223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22843" y="3375949"/>
            <a:ext cx="549517" cy="28724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20 100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231803" y="3365220"/>
            <a:ext cx="515575" cy="30893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17229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40"/>
            <a:ext cx="119375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2684934" y="5519272"/>
            <a:ext cx="658910" cy="27353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33 550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198784" y="5526175"/>
            <a:ext cx="575038" cy="270571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45 775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464990" y="5513139"/>
            <a:ext cx="612648" cy="2678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37 240</a:t>
            </a:r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РЕКРЕАЦИОННЫЕ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593066" y="400023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ИСТОРИЧЕСКОЕ ПОСЕЛЕНИЕ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ВОДА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ЗЕМЛИ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1209409" y="2383541"/>
            <a:ext cx="39990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Биологический заказник </a:t>
            </a: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областного 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значения «</a:t>
            </a:r>
            <a:r>
              <a:rPr lang="ru-RU" sz="16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Сузунский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104145" y="2931784"/>
            <a:ext cx="29980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амятника природы областного значения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187392" y="3185860"/>
            <a:ext cx="163257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енточный бор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329735" y="5239468"/>
            <a:ext cx="129811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музейного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8328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Автобусные экскурсии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Пешие экскурсии</a:t>
            </a:r>
            <a:endParaRPr lang="en-US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Месторождения суглинков кирпичных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99932" y="2758783"/>
            <a:ext cx="1818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месторождения камней строительных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Обь протяженностью 80 км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F200D8A-4754-0B34-A609-EBD815F68BCD}"/>
              </a:ext>
            </a:extLst>
          </p:cNvPr>
          <p:cNvSpPr txBox="1"/>
          <p:nvPr/>
        </p:nvSpPr>
        <p:spPr>
          <a:xfrm>
            <a:off x="5814246" y="3225924"/>
            <a:ext cx="1801389" cy="81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800">
                <a:latin typeface="Times New Roman" panose="02020603050405020304" pitchFamily="18" charset="0"/>
                <a:ea typeface="Times New Roman" panose="02020603050405020304" pitchFamily="18" charset="0"/>
              </a:rPr>
              <a:t>1723 тыс. м</a:t>
            </a:r>
            <a:r>
              <a:rPr lang="ru-RU" sz="800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sz="800">
                <a:latin typeface="Times New Roman" panose="02020603050405020304" pitchFamily="18" charset="0"/>
                <a:ea typeface="Times New Roman" panose="02020603050405020304" pitchFamily="18" charset="0"/>
              </a:rPr>
              <a:t>в двух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44322" y="664843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4146" y="2404148"/>
            <a:ext cx="418358" cy="41835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9409" y="3530094"/>
            <a:ext cx="163257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икоросы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162504" y="3365273"/>
            <a:ext cx="163257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Разнообразная фауна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200D8A-4754-0B34-A609-EBD815F68BCD}"/>
              </a:ext>
            </a:extLst>
          </p:cNvPr>
          <p:cNvSpPr txBox="1"/>
          <p:nvPr/>
        </p:nvSpPr>
        <p:spPr>
          <a:xfrm>
            <a:off x="7962204" y="3142099"/>
            <a:ext cx="1801389" cy="81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общим запасом 14 178 тыс. м</a:t>
            </a:r>
            <a:r>
              <a:rPr lang="ru-RU" sz="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691" y="5215522"/>
            <a:ext cx="359695" cy="422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7356" y="5786221"/>
            <a:ext cx="359695" cy="359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66101" y="5174334"/>
            <a:ext cx="359695" cy="42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5518079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15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кинозал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14163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52722" y="2792617"/>
            <a:ext cx="1416330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14421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1796573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 образования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5"/>
            <a:ext cx="14421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18001" y="4283730"/>
            <a:ext cx="1611504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14421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18001" y="3536273"/>
            <a:ext cx="1805468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2" y="2524942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29563" y="3393136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40590" y="4302296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учреждений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BAF561A-0AFA-D244-BF22-A62DAC4ADF96}"/>
              </a:ext>
            </a:extLst>
          </p:cNvPr>
          <p:cNvSpPr txBox="1"/>
          <p:nvPr/>
        </p:nvSpPr>
        <p:spPr>
          <a:xfrm>
            <a:off x="2949025" y="5683973"/>
            <a:ext cx="2195998" cy="295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ПОКАЗАТЕЛИ ПО </a:t>
            </a:r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Сузунской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ЦРБ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:a16="http://schemas.microsoft.com/office/drawing/2014/main" id="{7D5BE63D-4A00-2438-647C-920819914A37}"/>
              </a:ext>
            </a:extLst>
          </p:cNvPr>
          <p:cNvSpPr/>
          <p:nvPr/>
        </p:nvSpPr>
        <p:spPr>
          <a:xfrm>
            <a:off x="2949026" y="5556795"/>
            <a:ext cx="2196000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:a16="http://schemas.microsoft.com/office/drawing/2014/main" id="{D58E9A76-DCC8-015D-560E-BB2F3ADEFF67}"/>
              </a:ext>
            </a:extLst>
          </p:cNvPr>
          <p:cNvSpPr/>
          <p:nvPr/>
        </p:nvSpPr>
        <p:spPr>
          <a:xfrm>
            <a:off x="3056453" y="604779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79,8%</a:t>
            </a:r>
            <a:endParaRPr lang="ru-ID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:a16="http://schemas.microsoft.com/office/drawing/2014/main" id="{261E55F3-5B99-B6C9-1249-6CE06DEF761D}"/>
              </a:ext>
            </a:extLst>
          </p:cNvPr>
          <p:cNvSpPr/>
          <p:nvPr/>
        </p:nvSpPr>
        <p:spPr>
          <a:xfrm>
            <a:off x="3936022" y="6047792"/>
            <a:ext cx="111448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74,5%</a:t>
            </a:r>
            <a:endParaRPr lang="ru-ID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762587"/>
            <a:ext cx="1456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Хоккейных коробок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СУЗУНСКОГО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2E2EF1B2-4C16-F93B-4EA0-941CFCC79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4" y="1319884"/>
            <a:ext cx="1590183" cy="1856105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664B4D96-E795-F836-F55B-8ACA2E90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5" y="1651024"/>
            <a:ext cx="1799522" cy="1200748"/>
          </a:xfrm>
          <a:custGeom>
            <a:avLst/>
            <a:gdLst>
              <a:gd name="connsiteX0" fmla="*/ 208645 w 1799522"/>
              <a:gd name="connsiteY0" fmla="*/ 0 h 1452094"/>
              <a:gd name="connsiteX1" fmla="*/ 1799522 w 1799522"/>
              <a:gd name="connsiteY1" fmla="*/ 0 h 1452094"/>
              <a:gd name="connsiteX2" fmla="*/ 1799522 w 1799522"/>
              <a:gd name="connsiteY2" fmla="*/ 1452094 h 1452094"/>
              <a:gd name="connsiteX3" fmla="*/ 138029 w 1799522"/>
              <a:gd name="connsiteY3" fmla="*/ 1452094 h 1452094"/>
              <a:gd name="connsiteX4" fmla="*/ 127431 w 1799522"/>
              <a:gd name="connsiteY4" fmla="*/ 1448804 h 1452094"/>
              <a:gd name="connsiteX5" fmla="*/ 0 w 1799522"/>
              <a:gd name="connsiteY5" fmla="*/ 1256556 h 1452094"/>
              <a:gd name="connsiteX6" fmla="*/ 0 w 1799522"/>
              <a:gd name="connsiteY6" fmla="*/ 208645 h 1452094"/>
              <a:gd name="connsiteX7" fmla="*/ 208645 w 1799522"/>
              <a:gd name="connsiteY7" fmla="*/ 0 h 145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9522" h="1452094">
                <a:moveTo>
                  <a:pt x="208645" y="0"/>
                </a:moveTo>
                <a:lnTo>
                  <a:pt x="1799522" y="0"/>
                </a:lnTo>
                <a:lnTo>
                  <a:pt x="1799522" y="1452094"/>
                </a:lnTo>
                <a:lnTo>
                  <a:pt x="138029" y="1452094"/>
                </a:lnTo>
                <a:lnTo>
                  <a:pt x="127431" y="1448804"/>
                </a:lnTo>
                <a:cubicBezTo>
                  <a:pt x="52545" y="1417130"/>
                  <a:pt x="0" y="1342979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8E5C323A-7955-C023-DF85-5C05D281F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9" y="3266573"/>
            <a:ext cx="1799522" cy="1328915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BC402141-18A2-D034-5AA6-428F98071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3252878"/>
            <a:ext cx="1799522" cy="119968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871BAFFD-440C-7AB4-5D97-6FB0C6906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4847650"/>
            <a:ext cx="1799522" cy="119968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A6C8A008-E50F-DB0E-EAAB-0A73E4C33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4698022"/>
            <a:ext cx="1799522" cy="1396097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МУЗЕЙНО-ТУРИСТИЧЕСКИЙ КОМПЛЕКС «ЗАВОД-СУЗУН. МОНЕТНЫЙ ДВОР»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224733" cy="2768608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356043" y="1982324"/>
            <a:ext cx="1093740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Монетный двор</a:t>
            </a:r>
            <a:endParaRPr lang="ru-RU" sz="1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04026" y="1771071"/>
            <a:ext cx="1013820" cy="646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Сибирской монете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4863015"/>
            <a:ext cx="694107" cy="123110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Сузунский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краеведческий музей с генеалогической лабораторией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185557"/>
            <a:ext cx="1032522" cy="86177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4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сибирской народной иконы</a:t>
            </a:r>
            <a:endParaRPr lang="ru-RU" sz="1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483302" y="3529230"/>
            <a:ext cx="119090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Музей-усадьба управляющего </a:t>
            </a:r>
            <a:r>
              <a:rPr lang="ru-RU" sz="12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Сузунским</a:t>
            </a:r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медиплавильным</a:t>
            </a:r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заводом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3439958"/>
            <a:ext cx="1082425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/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музейный комплекс - здание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Толчельни</a:t>
            </a:r>
            <a:endParaRPr lang="ru-RU" sz="1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2154735"/>
            <a:ext cx="12362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75000 туристов</a:t>
            </a:r>
            <a:endParaRPr lang="ru-RU" sz="16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670500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504672" y="1688469"/>
            <a:ext cx="360000" cy="3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27015" y="2380970"/>
            <a:ext cx="3977403" cy="402010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ОРГАНИЗОВАНЫ 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И АВТОМОБИЛЬНЫЕ МАРШРУТЫ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2980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88801" y="2497564"/>
            <a:ext cx="2870581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Автобусные экскурсии – проект «История Сузуна на колёсах»: 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По Сузуну: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Добро пожаловать в Сузун!;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Улицы Завод-Сузуна;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По улицам Победы. 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По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Сузунскому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району: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Дорогами Палласа (Шипуново – Сузун – Мереть);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Дорогами первых поселенцев (Сузун –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Малышево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Поротниково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Пешая экскурсия:</a:t>
            </a:r>
          </a:p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Тропами старого Сузуна: по следам сибирской монеты.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762980" y="531292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5CB01F-EB1C-99DC-8023-95FE82EEECD6}"/>
              </a:ext>
            </a:extLst>
          </p:cNvPr>
          <p:cNvSpPr txBox="1"/>
          <p:nvPr/>
        </p:nvSpPr>
        <p:spPr>
          <a:xfrm>
            <a:off x="3023588" y="4746027"/>
            <a:ext cx="126966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314575-EEE6-B14D-A8E5-1F0FBE9D2CB0}"/>
              </a:ext>
            </a:extLst>
          </p:cNvPr>
          <p:cNvSpPr txBox="1"/>
          <p:nvPr/>
        </p:nvSpPr>
        <p:spPr>
          <a:xfrm>
            <a:off x="3023588" y="5295203"/>
            <a:ext cx="126966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A1BDB1-65E7-EE3C-0E87-91D954F26FA5}"/>
              </a:ext>
            </a:extLst>
          </p:cNvPr>
          <p:cNvSpPr txBox="1"/>
          <p:nvPr/>
        </p:nvSpPr>
        <p:spPr>
          <a:xfrm>
            <a:off x="3023588" y="5834848"/>
            <a:ext cx="126966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Маркер со сплошной заливкой">
            <a:extLst>
              <a:ext uri="{FF2B5EF4-FFF2-40B4-BE49-F238E27FC236}">
                <a16:creationId xmlns:a16="http://schemas.microsoft.com/office/drawing/2014/main" id="{57D7220F-E7AF-3A4A-1541-892FA17F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85724" y="3394782"/>
            <a:ext cx="180000" cy="1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239" y="2380970"/>
            <a:ext cx="4843144" cy="41179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50239" y="2514764"/>
            <a:ext cx="4667834" cy="3886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Литературный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 по сказкам Владимира Шамова «В поисках резиденции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Обинушки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данный тур вышел в финал Международного туристического форума в Уфе;</a:t>
            </a:r>
          </a:p>
          <a:p>
            <a:pPr lvl="0"/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Активные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летние туры «По Обской песчаной степи» и «По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Шарчинской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степи»;</a:t>
            </a:r>
          </a:p>
          <a:p>
            <a:pPr lvl="0"/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Водный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летний тур «Таинственная   Мереть»;</a:t>
            </a:r>
          </a:p>
          <a:p>
            <a:pPr lvl="0"/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Детский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развлекательный тур «В гости к Бабе Яге»; </a:t>
            </a:r>
          </a:p>
          <a:p>
            <a:pPr lvl="0"/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Семейные  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гастротуры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Апи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-хуторок» и «В гостях у бабушки».</a:t>
            </a:r>
          </a:p>
          <a:p>
            <a:pPr lvl="0"/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Событийные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в сельском клубе в д.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Поротниково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Разработан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 билет с РЖД на посещение туристами из г. Новосибирска туристических объектов в </a:t>
            </a:r>
            <a:r>
              <a:rPr lang="ru-RU" sz="14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Сузун. Запуск тура планируется в начале 2025 года.</a:t>
            </a: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4963489" y="1407889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ОРГАНИЗОВАНЫ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ТУРЫ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27790</TotalTime>
  <Words>1377</Words>
  <Application>Microsoft Office PowerPoint</Application>
  <PresentationFormat>Лист A4 (210x297 мм)</PresentationFormat>
  <Paragraphs>416</Paragraphs>
  <Slides>17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Насонова Елена</cp:lastModifiedBy>
  <cp:revision>303</cp:revision>
  <cp:lastPrinted>2025-04-07T05:13:49Z</cp:lastPrinted>
  <dcterms:created xsi:type="dcterms:W3CDTF">2023-11-22T14:19:10Z</dcterms:created>
  <dcterms:modified xsi:type="dcterms:W3CDTF">2025-04-17T10:21:35Z</dcterms:modified>
</cp:coreProperties>
</file>