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342" r:id="rId6"/>
    <p:sldId id="323" r:id="rId7"/>
    <p:sldId id="311" r:id="rId8"/>
    <p:sldId id="318" r:id="rId9"/>
    <p:sldId id="319" r:id="rId10"/>
    <p:sldId id="320" r:id="rId11"/>
    <p:sldId id="321" r:id="rId12"/>
    <p:sldId id="328" r:id="rId13"/>
    <p:sldId id="326" r:id="rId14"/>
    <p:sldId id="315" r:id="rId15"/>
    <p:sldId id="341" r:id="rId16"/>
    <p:sldId id="333" r:id="rId17"/>
    <p:sldId id="334" r:id="rId18"/>
    <p:sldId id="335" r:id="rId19"/>
    <p:sldId id="336" r:id="rId20"/>
    <p:sldId id="337" r:id="rId21"/>
    <p:sldId id="339" r:id="rId22"/>
    <p:sldId id="340" r:id="rId23"/>
    <p:sldId id="343" r:id="rId24"/>
    <p:sldId id="329" r:id="rId25"/>
    <p:sldId id="330" r:id="rId26"/>
    <p:sldId id="331" r:id="rId27"/>
    <p:sldId id="317" r:id="rId2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3B7BB"/>
    <a:srgbClr val="E1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2556" y="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22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D08BC-A494-4C7D-B381-8D0E10F04314}" type="doc">
      <dgm:prSet loTypeId="urn:microsoft.com/office/officeart/2005/8/layout/chevron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42051251-9F9F-4323-8D7C-07DEC716436D}">
      <dgm:prSet phldrT="[Текст]"/>
      <dgm:spPr/>
      <dgm:t>
        <a:bodyPr/>
        <a:lstStyle/>
        <a:p>
          <a:r>
            <a:rPr lang="ru-RU" dirty="0" smtClean="0"/>
            <a:t>Условия</a:t>
          </a:r>
          <a:endParaRPr lang="ru-RU" dirty="0"/>
        </a:p>
      </dgm:t>
    </dgm:pt>
    <dgm:pt modelId="{C2C57C67-0A8C-463D-BBD8-C6C268D143E2}" type="sibTrans" cxnId="{AF9DF9A5-A378-49D4-BE57-92EC29C6AF97}">
      <dgm:prSet/>
      <dgm:spPr/>
      <dgm:t>
        <a:bodyPr/>
        <a:lstStyle/>
        <a:p>
          <a:endParaRPr lang="ru-RU"/>
        </a:p>
      </dgm:t>
    </dgm:pt>
    <dgm:pt modelId="{D18A5007-907F-4128-9563-59B591D10D02}" type="parTrans" cxnId="{AF9DF9A5-A378-49D4-BE57-92EC29C6AF97}">
      <dgm:prSet/>
      <dgm:spPr/>
      <dgm:t>
        <a:bodyPr/>
        <a:lstStyle/>
        <a:p>
          <a:endParaRPr lang="ru-RU"/>
        </a:p>
      </dgm:t>
    </dgm:pt>
    <dgm:pt modelId="{84FB4806-0451-4236-AB85-5BD7192A2444}">
      <dgm:prSet phldrT="[Текст]"/>
      <dgm:spPr/>
      <dgm:t>
        <a:bodyPr/>
        <a:lstStyle/>
        <a:p>
          <a:r>
            <a:rPr lang="ru-RU" dirty="0" smtClean="0"/>
            <a:t>Первоначальный взнос – 30% в виде иного залога/денежных средств/поручительства гарантийного фонда НСО.</a:t>
          </a:r>
          <a:endParaRPr lang="ru-RU" dirty="0"/>
        </a:p>
      </dgm:t>
    </dgm:pt>
    <dgm:pt modelId="{1A3363B8-FF81-461A-8273-36F0950C40DD}">
      <dgm:prSet phldrT="[Текст]"/>
      <dgm:spPr/>
      <dgm:t>
        <a:bodyPr/>
        <a:lstStyle/>
        <a:p>
          <a:r>
            <a:rPr lang="ru-RU" dirty="0" smtClean="0"/>
            <a:t>Приобретаемый транспорт </a:t>
          </a:r>
          <a:endParaRPr lang="ru-RU" dirty="0"/>
        </a:p>
      </dgm:t>
    </dgm:pt>
    <dgm:pt modelId="{CDA89D05-47BF-4E3D-9CD5-A431AD302E87}">
      <dgm:prSet phldrT="[Текст]"/>
      <dgm:spPr/>
      <dgm:t>
        <a:bodyPr/>
        <a:lstStyle/>
        <a:p>
          <a:r>
            <a:rPr lang="ru-RU" dirty="0" smtClean="0"/>
            <a:t>Залог</a:t>
          </a:r>
          <a:endParaRPr lang="ru-RU" dirty="0"/>
        </a:p>
      </dgm:t>
    </dgm:pt>
    <dgm:pt modelId="{190DAC46-92E8-4525-A9F9-F91492176AEB}" type="sibTrans" cxnId="{66A3E030-D8EF-4590-81BC-E3CFBF526A4F}">
      <dgm:prSet/>
      <dgm:spPr/>
      <dgm:t>
        <a:bodyPr/>
        <a:lstStyle/>
        <a:p>
          <a:endParaRPr lang="ru-RU"/>
        </a:p>
      </dgm:t>
    </dgm:pt>
    <dgm:pt modelId="{B40FB0DB-73E2-4BC5-BD16-A149E5C7EA55}" type="parTrans" cxnId="{66A3E030-D8EF-4590-81BC-E3CFBF526A4F}">
      <dgm:prSet/>
      <dgm:spPr/>
      <dgm:t>
        <a:bodyPr/>
        <a:lstStyle/>
        <a:p>
          <a:endParaRPr lang="ru-RU"/>
        </a:p>
      </dgm:t>
    </dgm:pt>
    <dgm:pt modelId="{03104D7E-5A24-45E3-961F-39525F9AFC73}" type="sibTrans" cxnId="{8493AF82-A25F-4D26-8DAE-1469956BDAEA}">
      <dgm:prSet/>
      <dgm:spPr/>
      <dgm:t>
        <a:bodyPr/>
        <a:lstStyle/>
        <a:p>
          <a:endParaRPr lang="ru-RU"/>
        </a:p>
      </dgm:t>
    </dgm:pt>
    <dgm:pt modelId="{CFEC628A-2A20-49D2-B903-BB571FFAF34D}" type="parTrans" cxnId="{8493AF82-A25F-4D26-8DAE-1469956BDAEA}">
      <dgm:prSet/>
      <dgm:spPr/>
      <dgm:t>
        <a:bodyPr/>
        <a:lstStyle/>
        <a:p>
          <a:endParaRPr lang="ru-RU"/>
        </a:p>
      </dgm:t>
    </dgm:pt>
    <dgm:pt modelId="{F00B6102-2DBB-4C1F-874D-1A178BD908F8}" type="sibTrans" cxnId="{90162320-FAF4-4334-9877-BBCDF366AD70}">
      <dgm:prSet/>
      <dgm:spPr/>
      <dgm:t>
        <a:bodyPr/>
        <a:lstStyle/>
        <a:p>
          <a:endParaRPr lang="ru-RU"/>
        </a:p>
      </dgm:t>
    </dgm:pt>
    <dgm:pt modelId="{5A60FBD1-EF8E-41CA-8DE1-CC087443EADA}" type="parTrans" cxnId="{90162320-FAF4-4334-9877-BBCDF366AD70}">
      <dgm:prSet/>
      <dgm:spPr/>
      <dgm:t>
        <a:bodyPr/>
        <a:lstStyle/>
        <a:p>
          <a:endParaRPr lang="ru-RU"/>
        </a:p>
      </dgm:t>
    </dgm:pt>
    <dgm:pt modelId="{91EFAEF1-149B-4484-8BCA-A23F13297260}">
      <dgm:prSet phldrT="[Текст]" custT="1"/>
      <dgm:spPr/>
      <dgm:t>
        <a:bodyPr/>
        <a:lstStyle/>
        <a:p>
          <a:r>
            <a:rPr lang="ru-RU" sz="2200" dirty="0" smtClean="0"/>
            <a:t>Купить транспортные средства как для бизнеса, так и для личных целей </a:t>
          </a:r>
          <a:r>
            <a:rPr lang="ru-RU" sz="2000" i="1" dirty="0" smtClean="0"/>
            <a:t>(легковой , грузовой транспорт, спец. техника).</a:t>
          </a:r>
          <a:endParaRPr lang="ru-RU" sz="2000" i="1" dirty="0"/>
        </a:p>
      </dgm:t>
    </dgm:pt>
    <dgm:pt modelId="{2AA01584-B908-4FDA-930A-D81507749595}">
      <dgm:prSet phldrT="[Текст]"/>
      <dgm:spPr/>
      <dgm:t>
        <a:bodyPr/>
        <a:lstStyle/>
        <a:p>
          <a:r>
            <a:rPr lang="ru-RU" dirty="0" smtClean="0"/>
            <a:t>Цель</a:t>
          </a:r>
          <a:endParaRPr lang="ru-RU" dirty="0"/>
        </a:p>
      </dgm:t>
    </dgm:pt>
    <dgm:pt modelId="{3940862C-C160-4D34-8196-EF4CEEA7566F}" type="sibTrans" cxnId="{ED74B881-9FC0-45F1-9899-E3506B08B4E1}">
      <dgm:prSet/>
      <dgm:spPr/>
      <dgm:t>
        <a:bodyPr/>
        <a:lstStyle/>
        <a:p>
          <a:endParaRPr lang="ru-RU"/>
        </a:p>
      </dgm:t>
    </dgm:pt>
    <dgm:pt modelId="{0E758969-52E9-4C23-B1C3-3397322C5294}" type="parTrans" cxnId="{ED74B881-9FC0-45F1-9899-E3506B08B4E1}">
      <dgm:prSet/>
      <dgm:spPr/>
      <dgm:t>
        <a:bodyPr/>
        <a:lstStyle/>
        <a:p>
          <a:endParaRPr lang="ru-RU"/>
        </a:p>
      </dgm:t>
    </dgm:pt>
    <dgm:pt modelId="{CF7958F9-C409-4AA6-BAA1-4AF15D4DEC46}" type="sibTrans" cxnId="{A14B527A-3C6C-480C-B03F-662F645E4813}">
      <dgm:prSet/>
      <dgm:spPr/>
      <dgm:t>
        <a:bodyPr/>
        <a:lstStyle/>
        <a:p>
          <a:endParaRPr lang="ru-RU"/>
        </a:p>
      </dgm:t>
    </dgm:pt>
    <dgm:pt modelId="{9F1C0E90-BDD9-4B71-9761-575880C36A03}" type="parTrans" cxnId="{A14B527A-3C6C-480C-B03F-662F645E4813}">
      <dgm:prSet/>
      <dgm:spPr/>
      <dgm:t>
        <a:bodyPr/>
        <a:lstStyle/>
        <a:p>
          <a:endParaRPr lang="ru-RU"/>
        </a:p>
      </dgm:t>
    </dgm:pt>
    <dgm:pt modelId="{119D5DA5-499A-4849-869C-A9D8B72B8057}">
      <dgm:prSet/>
      <dgm:spPr/>
      <dgm:t>
        <a:bodyPr/>
        <a:lstStyle/>
        <a:p>
          <a:r>
            <a:rPr lang="ru-RU" dirty="0" smtClean="0"/>
            <a:t>Срок кредита  до 60 мес.</a:t>
          </a:r>
          <a:endParaRPr lang="ru-RU" dirty="0"/>
        </a:p>
      </dgm:t>
    </dgm:pt>
    <dgm:pt modelId="{70E03345-3F99-4E67-8145-85DFB7F2A84B}" type="parTrans" cxnId="{ED7CE705-D150-48C5-966F-A440AB15C472}">
      <dgm:prSet/>
      <dgm:spPr/>
      <dgm:t>
        <a:bodyPr/>
        <a:lstStyle/>
        <a:p>
          <a:endParaRPr lang="ru-RU"/>
        </a:p>
      </dgm:t>
    </dgm:pt>
    <dgm:pt modelId="{BAEF5F89-D3AD-4D3F-A278-FDDDE4FE9C8C}" type="sibTrans" cxnId="{ED7CE705-D150-48C5-966F-A440AB15C472}">
      <dgm:prSet/>
      <dgm:spPr/>
      <dgm:t>
        <a:bodyPr/>
        <a:lstStyle/>
        <a:p>
          <a:endParaRPr lang="ru-RU"/>
        </a:p>
      </dgm:t>
    </dgm:pt>
    <dgm:pt modelId="{BA085FCE-CA84-4ADB-8AD4-C9A441D751F6}">
      <dgm:prSet/>
      <dgm:spPr/>
      <dgm:t>
        <a:bodyPr/>
        <a:lstStyle/>
        <a:p>
          <a:r>
            <a:rPr lang="ru-RU" dirty="0" smtClean="0"/>
            <a:t>Отсрочка погашения  основного долга до 6 мес.</a:t>
          </a:r>
          <a:endParaRPr lang="ru-RU" dirty="0"/>
        </a:p>
      </dgm:t>
    </dgm:pt>
    <dgm:pt modelId="{523E3F4A-869B-4419-B600-3120ECE21BA2}" type="parTrans" cxnId="{38D2FA3B-37C7-4F24-BBF8-D4262E80F2CD}">
      <dgm:prSet/>
      <dgm:spPr/>
      <dgm:t>
        <a:bodyPr/>
        <a:lstStyle/>
        <a:p>
          <a:endParaRPr lang="ru-RU"/>
        </a:p>
      </dgm:t>
    </dgm:pt>
    <dgm:pt modelId="{7A65846C-D60E-4366-8188-E4F066BE5CE8}" type="sibTrans" cxnId="{38D2FA3B-37C7-4F24-BBF8-D4262E80F2CD}">
      <dgm:prSet/>
      <dgm:spPr/>
      <dgm:t>
        <a:bodyPr/>
        <a:lstStyle/>
        <a:p>
          <a:endParaRPr lang="ru-RU"/>
        </a:p>
      </dgm:t>
    </dgm:pt>
    <dgm:pt modelId="{1B8B09F4-75E3-4CBE-A34E-218BBB2A998E}">
      <dgm:prSet/>
      <dgm:spPr/>
      <dgm:t>
        <a:bodyPr/>
        <a:lstStyle/>
        <a:p>
          <a:r>
            <a:rPr lang="ru-RU" dirty="0" smtClean="0"/>
            <a:t>Ставка  от 16,8%</a:t>
          </a:r>
          <a:endParaRPr lang="ru-RU" dirty="0"/>
        </a:p>
      </dgm:t>
    </dgm:pt>
    <dgm:pt modelId="{CA92B5AE-12BA-4FBF-BDA6-2C5EEDD05971}" type="parTrans" cxnId="{42C00F15-AD78-47CB-AB80-AE1835DF46C3}">
      <dgm:prSet/>
      <dgm:spPr/>
      <dgm:t>
        <a:bodyPr/>
        <a:lstStyle/>
        <a:p>
          <a:endParaRPr lang="ru-RU"/>
        </a:p>
      </dgm:t>
    </dgm:pt>
    <dgm:pt modelId="{DF649A2B-96C6-43E8-A28B-45C3EF4BD233}" type="sibTrans" cxnId="{42C00F15-AD78-47CB-AB80-AE1835DF46C3}">
      <dgm:prSet/>
      <dgm:spPr/>
      <dgm:t>
        <a:bodyPr/>
        <a:lstStyle/>
        <a:p>
          <a:endParaRPr lang="ru-RU"/>
        </a:p>
      </dgm:t>
    </dgm:pt>
    <dgm:pt modelId="{BD52F0D9-993E-41B8-A4C8-D64BF620DA82}" type="pres">
      <dgm:prSet presAssocID="{4C0D08BC-A494-4C7D-B381-8D0E10F043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942D93-2B55-42E8-85F7-F91899A112D6}" type="pres">
      <dgm:prSet presAssocID="{2AA01584-B908-4FDA-930A-D81507749595}" presName="composite" presStyleCnt="0"/>
      <dgm:spPr/>
    </dgm:pt>
    <dgm:pt modelId="{57E5F82D-C245-46CD-A940-FC8F5CF3F34B}" type="pres">
      <dgm:prSet presAssocID="{2AA01584-B908-4FDA-930A-D8150774959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81DD9-0054-40B0-BF4F-049F100E83D6}" type="pres">
      <dgm:prSet presAssocID="{2AA01584-B908-4FDA-930A-D8150774959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D06E6-B0BF-4975-9744-D134EED8D84C}" type="pres">
      <dgm:prSet presAssocID="{3940862C-C160-4D34-8196-EF4CEEA7566F}" presName="sp" presStyleCnt="0"/>
      <dgm:spPr/>
    </dgm:pt>
    <dgm:pt modelId="{A3A73D4A-C699-447C-BF42-0740659A57BF}" type="pres">
      <dgm:prSet presAssocID="{CDA89D05-47BF-4E3D-9CD5-A431AD302E87}" presName="composite" presStyleCnt="0"/>
      <dgm:spPr/>
    </dgm:pt>
    <dgm:pt modelId="{E47DDA04-7B5E-44C1-BDAC-9FA19BACC24E}" type="pres">
      <dgm:prSet presAssocID="{CDA89D05-47BF-4E3D-9CD5-A431AD302E8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B24B8-D056-48EB-B927-150F3B9DCEA2}" type="pres">
      <dgm:prSet presAssocID="{CDA89D05-47BF-4E3D-9CD5-A431AD302E87}" presName="descendantText" presStyleLbl="alignAcc1" presStyleIdx="1" presStyleCnt="3" custLinFactNeighborX="3418" custLinFactNeighborY="3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19921-7CE4-48C4-B8D7-7B56ECF2CD61}" type="pres">
      <dgm:prSet presAssocID="{190DAC46-92E8-4525-A9F9-F91492176AEB}" presName="sp" presStyleCnt="0"/>
      <dgm:spPr/>
    </dgm:pt>
    <dgm:pt modelId="{C35B248B-BF3E-4E1F-AB94-22BDF2EDB728}" type="pres">
      <dgm:prSet presAssocID="{42051251-9F9F-4323-8D7C-07DEC716436D}" presName="composite" presStyleCnt="0"/>
      <dgm:spPr/>
    </dgm:pt>
    <dgm:pt modelId="{63940F91-D3F8-4E51-ACFC-00A40ECEA1FB}" type="pres">
      <dgm:prSet presAssocID="{42051251-9F9F-4323-8D7C-07DEC716436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6C032-02A0-487B-B64B-E3480AF7515D}" type="pres">
      <dgm:prSet presAssocID="{42051251-9F9F-4323-8D7C-07DEC716436D}" presName="descendantText" presStyleLbl="alignAcc1" presStyleIdx="2" presStyleCnt="3" custLinFactNeighborX="644" custLinFactNeighborY="1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93AF82-A25F-4D26-8DAE-1469956BDAEA}" srcId="{CDA89D05-47BF-4E3D-9CD5-A431AD302E87}" destId="{84FB4806-0451-4236-AB85-5BD7192A2444}" srcOrd="1" destOrd="0" parTransId="{CFEC628A-2A20-49D2-B903-BB571FFAF34D}" sibTransId="{03104D7E-5A24-45E3-961F-39525F9AFC73}"/>
    <dgm:cxn modelId="{1470A759-042B-4B42-BB3D-633C47C081A4}" type="presOf" srcId="{91EFAEF1-149B-4484-8BCA-A23F13297260}" destId="{47A81DD9-0054-40B0-BF4F-049F100E83D6}" srcOrd="0" destOrd="0" presId="urn:microsoft.com/office/officeart/2005/8/layout/chevron2"/>
    <dgm:cxn modelId="{2962CBAC-33D6-46D0-B0E7-4ADAC052850A}" type="presOf" srcId="{4C0D08BC-A494-4C7D-B381-8D0E10F04314}" destId="{BD52F0D9-993E-41B8-A4C8-D64BF620DA82}" srcOrd="0" destOrd="0" presId="urn:microsoft.com/office/officeart/2005/8/layout/chevron2"/>
    <dgm:cxn modelId="{A14B527A-3C6C-480C-B03F-662F645E4813}" srcId="{2AA01584-B908-4FDA-930A-D81507749595}" destId="{91EFAEF1-149B-4484-8BCA-A23F13297260}" srcOrd="0" destOrd="0" parTransId="{9F1C0E90-BDD9-4B71-9761-575880C36A03}" sibTransId="{CF7958F9-C409-4AA6-BAA1-4AF15D4DEC46}"/>
    <dgm:cxn modelId="{ED74B881-9FC0-45F1-9899-E3506B08B4E1}" srcId="{4C0D08BC-A494-4C7D-B381-8D0E10F04314}" destId="{2AA01584-B908-4FDA-930A-D81507749595}" srcOrd="0" destOrd="0" parTransId="{0E758969-52E9-4C23-B1C3-3397322C5294}" sibTransId="{3940862C-C160-4D34-8196-EF4CEEA7566F}"/>
    <dgm:cxn modelId="{560EAE7F-422D-4620-9653-2F167F053BE7}" type="presOf" srcId="{CDA89D05-47BF-4E3D-9CD5-A431AD302E87}" destId="{E47DDA04-7B5E-44C1-BDAC-9FA19BACC24E}" srcOrd="0" destOrd="0" presId="urn:microsoft.com/office/officeart/2005/8/layout/chevron2"/>
    <dgm:cxn modelId="{492E031D-7D72-46D3-8DBF-7DF72C89ABF3}" type="presOf" srcId="{42051251-9F9F-4323-8D7C-07DEC716436D}" destId="{63940F91-D3F8-4E51-ACFC-00A40ECEA1FB}" srcOrd="0" destOrd="0" presId="urn:microsoft.com/office/officeart/2005/8/layout/chevron2"/>
    <dgm:cxn modelId="{AF9DF9A5-A378-49D4-BE57-92EC29C6AF97}" srcId="{4C0D08BC-A494-4C7D-B381-8D0E10F04314}" destId="{42051251-9F9F-4323-8D7C-07DEC716436D}" srcOrd="2" destOrd="0" parTransId="{D18A5007-907F-4128-9563-59B591D10D02}" sibTransId="{C2C57C67-0A8C-463D-BBD8-C6C268D143E2}"/>
    <dgm:cxn modelId="{42C00F15-AD78-47CB-AB80-AE1835DF46C3}" srcId="{42051251-9F9F-4323-8D7C-07DEC716436D}" destId="{1B8B09F4-75E3-4CBE-A34E-218BBB2A998E}" srcOrd="2" destOrd="0" parTransId="{CA92B5AE-12BA-4FBF-BDA6-2C5EEDD05971}" sibTransId="{DF649A2B-96C6-43E8-A28B-45C3EF4BD233}"/>
    <dgm:cxn modelId="{90162320-FAF4-4334-9877-BBCDF366AD70}" srcId="{CDA89D05-47BF-4E3D-9CD5-A431AD302E87}" destId="{1A3363B8-FF81-461A-8273-36F0950C40DD}" srcOrd="0" destOrd="0" parTransId="{5A60FBD1-EF8E-41CA-8DE1-CC087443EADA}" sibTransId="{F00B6102-2DBB-4C1F-874D-1A178BD908F8}"/>
    <dgm:cxn modelId="{1229F18C-B988-4439-AFC0-A7AA77E8B4FF}" type="presOf" srcId="{1A3363B8-FF81-461A-8273-36F0950C40DD}" destId="{77EB24B8-D056-48EB-B927-150F3B9DCEA2}" srcOrd="0" destOrd="0" presId="urn:microsoft.com/office/officeart/2005/8/layout/chevron2"/>
    <dgm:cxn modelId="{ADAD7C3D-4D4C-41B5-ABC3-F9E412E202DB}" type="presOf" srcId="{BA085FCE-CA84-4ADB-8AD4-C9A441D751F6}" destId="{AA86C032-02A0-487B-B64B-E3480AF7515D}" srcOrd="0" destOrd="1" presId="urn:microsoft.com/office/officeart/2005/8/layout/chevron2"/>
    <dgm:cxn modelId="{CD08007F-3612-4511-B5D7-E9FFE85B00CE}" type="presOf" srcId="{2AA01584-B908-4FDA-930A-D81507749595}" destId="{57E5F82D-C245-46CD-A940-FC8F5CF3F34B}" srcOrd="0" destOrd="0" presId="urn:microsoft.com/office/officeart/2005/8/layout/chevron2"/>
    <dgm:cxn modelId="{2F7D96FB-06C2-4FA9-852D-CF06286B4263}" type="presOf" srcId="{1B8B09F4-75E3-4CBE-A34E-218BBB2A998E}" destId="{AA86C032-02A0-487B-B64B-E3480AF7515D}" srcOrd="0" destOrd="2" presId="urn:microsoft.com/office/officeart/2005/8/layout/chevron2"/>
    <dgm:cxn modelId="{33233719-E865-4510-8889-BBFDD7861587}" type="presOf" srcId="{84FB4806-0451-4236-AB85-5BD7192A2444}" destId="{77EB24B8-D056-48EB-B927-150F3B9DCEA2}" srcOrd="0" destOrd="1" presId="urn:microsoft.com/office/officeart/2005/8/layout/chevron2"/>
    <dgm:cxn modelId="{ED7CE705-D150-48C5-966F-A440AB15C472}" srcId="{42051251-9F9F-4323-8D7C-07DEC716436D}" destId="{119D5DA5-499A-4849-869C-A9D8B72B8057}" srcOrd="0" destOrd="0" parTransId="{70E03345-3F99-4E67-8145-85DFB7F2A84B}" sibTransId="{BAEF5F89-D3AD-4D3F-A278-FDDDE4FE9C8C}"/>
    <dgm:cxn modelId="{D0373C08-5ECC-4226-9BEE-1FE4E02FEE81}" type="presOf" srcId="{119D5DA5-499A-4849-869C-A9D8B72B8057}" destId="{AA86C032-02A0-487B-B64B-E3480AF7515D}" srcOrd="0" destOrd="0" presId="urn:microsoft.com/office/officeart/2005/8/layout/chevron2"/>
    <dgm:cxn modelId="{38D2FA3B-37C7-4F24-BBF8-D4262E80F2CD}" srcId="{42051251-9F9F-4323-8D7C-07DEC716436D}" destId="{BA085FCE-CA84-4ADB-8AD4-C9A441D751F6}" srcOrd="1" destOrd="0" parTransId="{523E3F4A-869B-4419-B600-3120ECE21BA2}" sibTransId="{7A65846C-D60E-4366-8188-E4F066BE5CE8}"/>
    <dgm:cxn modelId="{66A3E030-D8EF-4590-81BC-E3CFBF526A4F}" srcId="{4C0D08BC-A494-4C7D-B381-8D0E10F04314}" destId="{CDA89D05-47BF-4E3D-9CD5-A431AD302E87}" srcOrd="1" destOrd="0" parTransId="{B40FB0DB-73E2-4BC5-BD16-A149E5C7EA55}" sibTransId="{190DAC46-92E8-4525-A9F9-F91492176AEB}"/>
    <dgm:cxn modelId="{42259D11-1611-47AF-909D-422EF51CA645}" type="presParOf" srcId="{BD52F0D9-993E-41B8-A4C8-D64BF620DA82}" destId="{D7942D93-2B55-42E8-85F7-F91899A112D6}" srcOrd="0" destOrd="0" presId="urn:microsoft.com/office/officeart/2005/8/layout/chevron2"/>
    <dgm:cxn modelId="{73CB3757-0950-44EE-914F-6993774FAA5B}" type="presParOf" srcId="{D7942D93-2B55-42E8-85F7-F91899A112D6}" destId="{57E5F82D-C245-46CD-A940-FC8F5CF3F34B}" srcOrd="0" destOrd="0" presId="urn:microsoft.com/office/officeart/2005/8/layout/chevron2"/>
    <dgm:cxn modelId="{ED5A5839-7774-4DA8-9D3D-1D5CE0960D28}" type="presParOf" srcId="{D7942D93-2B55-42E8-85F7-F91899A112D6}" destId="{47A81DD9-0054-40B0-BF4F-049F100E83D6}" srcOrd="1" destOrd="0" presId="urn:microsoft.com/office/officeart/2005/8/layout/chevron2"/>
    <dgm:cxn modelId="{B2838607-D556-4FC8-85C9-A561B56D3395}" type="presParOf" srcId="{BD52F0D9-993E-41B8-A4C8-D64BF620DA82}" destId="{104D06E6-B0BF-4975-9744-D134EED8D84C}" srcOrd="1" destOrd="0" presId="urn:microsoft.com/office/officeart/2005/8/layout/chevron2"/>
    <dgm:cxn modelId="{6563A64A-3C47-414B-83E1-0729065A79DA}" type="presParOf" srcId="{BD52F0D9-993E-41B8-A4C8-D64BF620DA82}" destId="{A3A73D4A-C699-447C-BF42-0740659A57BF}" srcOrd="2" destOrd="0" presId="urn:microsoft.com/office/officeart/2005/8/layout/chevron2"/>
    <dgm:cxn modelId="{94EE5B37-C3FD-48FC-8262-213346353D87}" type="presParOf" srcId="{A3A73D4A-C699-447C-BF42-0740659A57BF}" destId="{E47DDA04-7B5E-44C1-BDAC-9FA19BACC24E}" srcOrd="0" destOrd="0" presId="urn:microsoft.com/office/officeart/2005/8/layout/chevron2"/>
    <dgm:cxn modelId="{C05A91A0-B138-4E81-87FB-B4CFDD9432FD}" type="presParOf" srcId="{A3A73D4A-C699-447C-BF42-0740659A57BF}" destId="{77EB24B8-D056-48EB-B927-150F3B9DCEA2}" srcOrd="1" destOrd="0" presId="urn:microsoft.com/office/officeart/2005/8/layout/chevron2"/>
    <dgm:cxn modelId="{D60030F0-31C5-4777-AAE2-68B58F98D0AE}" type="presParOf" srcId="{BD52F0D9-993E-41B8-A4C8-D64BF620DA82}" destId="{8DF19921-7CE4-48C4-B8D7-7B56ECF2CD61}" srcOrd="3" destOrd="0" presId="urn:microsoft.com/office/officeart/2005/8/layout/chevron2"/>
    <dgm:cxn modelId="{CB40EEF3-4403-4FF3-97DB-9B9F1CF9DB53}" type="presParOf" srcId="{BD52F0D9-993E-41B8-A4C8-D64BF620DA82}" destId="{C35B248B-BF3E-4E1F-AB94-22BDF2EDB728}" srcOrd="4" destOrd="0" presId="urn:microsoft.com/office/officeart/2005/8/layout/chevron2"/>
    <dgm:cxn modelId="{DBBB32E9-BED4-4489-B556-CE27392D5C5D}" type="presParOf" srcId="{C35B248B-BF3E-4E1F-AB94-22BDF2EDB728}" destId="{63940F91-D3F8-4E51-ACFC-00A40ECEA1FB}" srcOrd="0" destOrd="0" presId="urn:microsoft.com/office/officeart/2005/8/layout/chevron2"/>
    <dgm:cxn modelId="{40AC987C-97E0-4C5D-BA83-F5D76E50EE3B}" type="presParOf" srcId="{C35B248B-BF3E-4E1F-AB94-22BDF2EDB728}" destId="{AA86C032-02A0-487B-B64B-E3480AF751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5AD06-706F-41D7-8B01-23688C47A67B}" type="doc">
      <dgm:prSet loTypeId="urn:microsoft.com/office/officeart/2005/8/layout/matrix1" loCatId="matrix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A74A63E2-F69A-4DC3-B1F6-8223648BF732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ВЫГОДЫ</a:t>
          </a:r>
          <a:endParaRPr lang="ru-RU" b="1" dirty="0">
            <a:solidFill>
              <a:schemeClr val="bg1"/>
            </a:solidFill>
          </a:endParaRPr>
        </a:p>
      </dgm:t>
    </dgm:pt>
    <dgm:pt modelId="{C4AC5727-2DC7-4479-96CF-D7366B55207F}" type="parTrans" cxnId="{A73F7A5F-6BF9-4BFB-AA04-E3FD9FBFA4BC}">
      <dgm:prSet/>
      <dgm:spPr/>
      <dgm:t>
        <a:bodyPr/>
        <a:lstStyle/>
        <a:p>
          <a:endParaRPr lang="ru-RU"/>
        </a:p>
      </dgm:t>
    </dgm:pt>
    <dgm:pt modelId="{743B7D99-ED3C-4845-9EA4-32DB0D2879B9}" type="sibTrans" cxnId="{A73F7A5F-6BF9-4BFB-AA04-E3FD9FBFA4BC}">
      <dgm:prSet/>
      <dgm:spPr/>
      <dgm:t>
        <a:bodyPr/>
        <a:lstStyle/>
        <a:p>
          <a:endParaRPr lang="ru-RU"/>
        </a:p>
      </dgm:t>
    </dgm:pt>
    <dgm:pt modelId="{6962B7F0-F32C-4E54-8FC6-CF5DAFA0506E}">
      <dgm:prSet phldrT="[Текст]"/>
      <dgm:spPr/>
      <dgm:t>
        <a:bodyPr/>
        <a:lstStyle/>
        <a:p>
          <a:r>
            <a:rPr lang="ru-RU" dirty="0" smtClean="0"/>
            <a:t>Возможность выдачи кредита   и оформления транспорта на физ. лицо (собственника бизнеса) </a:t>
          </a:r>
          <a:endParaRPr lang="ru-RU" dirty="0"/>
        </a:p>
      </dgm:t>
    </dgm:pt>
    <dgm:pt modelId="{88879FC8-51DC-4C94-903C-C1133B498431}" type="parTrans" cxnId="{BDA6120C-5235-488D-8D31-36767B82B2BC}">
      <dgm:prSet/>
      <dgm:spPr/>
      <dgm:t>
        <a:bodyPr/>
        <a:lstStyle/>
        <a:p>
          <a:endParaRPr lang="ru-RU"/>
        </a:p>
      </dgm:t>
    </dgm:pt>
    <dgm:pt modelId="{BFCDF8DC-752B-4CC2-9E37-C42A1A677135}" type="sibTrans" cxnId="{BDA6120C-5235-488D-8D31-36767B82B2BC}">
      <dgm:prSet/>
      <dgm:spPr/>
      <dgm:t>
        <a:bodyPr/>
        <a:lstStyle/>
        <a:p>
          <a:endParaRPr lang="ru-RU"/>
        </a:p>
      </dgm:t>
    </dgm:pt>
    <dgm:pt modelId="{EFD1AEB3-3241-43F6-996D-E5C5823BFF23}">
      <dgm:prSet phldrT="[Текст]"/>
      <dgm:spPr/>
      <dgm:t>
        <a:bodyPr/>
        <a:lstStyle/>
        <a:p>
          <a:r>
            <a:rPr lang="ru-RU" dirty="0" smtClean="0"/>
            <a:t>Без страхования залога и независимой оценки транспорта</a:t>
          </a:r>
          <a:endParaRPr lang="ru-RU" dirty="0"/>
        </a:p>
      </dgm:t>
    </dgm:pt>
    <dgm:pt modelId="{13783099-EF22-47AD-B774-624DB57ADDED}" type="parTrans" cxnId="{D6419609-1748-4E8B-B3C4-1BD26A57A72A}">
      <dgm:prSet/>
      <dgm:spPr/>
      <dgm:t>
        <a:bodyPr/>
        <a:lstStyle/>
        <a:p>
          <a:endParaRPr lang="ru-RU"/>
        </a:p>
      </dgm:t>
    </dgm:pt>
    <dgm:pt modelId="{38D8F8F4-C3BE-4E25-B33A-DBFA070031EB}" type="sibTrans" cxnId="{D6419609-1748-4E8B-B3C4-1BD26A57A72A}">
      <dgm:prSet/>
      <dgm:spPr/>
      <dgm:t>
        <a:bodyPr/>
        <a:lstStyle/>
        <a:p>
          <a:endParaRPr lang="ru-RU"/>
        </a:p>
      </dgm:t>
    </dgm:pt>
    <dgm:pt modelId="{F124CEB7-B369-4B3E-8609-59D671119683}">
      <dgm:prSet phldrT="[Текст]"/>
      <dgm:spPr/>
      <dgm:t>
        <a:bodyPr/>
        <a:lstStyle/>
        <a:p>
          <a:r>
            <a:rPr lang="ru-RU" dirty="0" smtClean="0"/>
            <a:t>Приобретение транспорта (как нового, так и подержанного) у любого лица (ЮЛ, ФЛ).</a:t>
          </a:r>
          <a:endParaRPr lang="ru-RU" dirty="0"/>
        </a:p>
      </dgm:t>
    </dgm:pt>
    <dgm:pt modelId="{D0FA11D9-7CBE-429D-AEC8-712644FD3AA8}" type="parTrans" cxnId="{FCA2664B-C9DC-4C4A-B820-DF7A5E7EE3F5}">
      <dgm:prSet/>
      <dgm:spPr/>
      <dgm:t>
        <a:bodyPr/>
        <a:lstStyle/>
        <a:p>
          <a:endParaRPr lang="ru-RU"/>
        </a:p>
      </dgm:t>
    </dgm:pt>
    <dgm:pt modelId="{49A4D942-55B5-4F09-A689-73F39BD1A673}" type="sibTrans" cxnId="{FCA2664B-C9DC-4C4A-B820-DF7A5E7EE3F5}">
      <dgm:prSet/>
      <dgm:spPr/>
      <dgm:t>
        <a:bodyPr/>
        <a:lstStyle/>
        <a:p>
          <a:endParaRPr lang="ru-RU"/>
        </a:p>
      </dgm:t>
    </dgm:pt>
    <dgm:pt modelId="{60389E35-60F2-423C-AFB9-7E439D1F5CE5}">
      <dgm:prSet phldrT="[Текст]"/>
      <dgm:spPr/>
      <dgm:t>
        <a:bodyPr/>
        <a:lstStyle/>
        <a:p>
          <a:r>
            <a:rPr lang="ru-RU" dirty="0" smtClean="0"/>
            <a:t>Возможен расчет по сделке наличными средствами</a:t>
          </a:r>
          <a:endParaRPr lang="ru-RU" dirty="0"/>
        </a:p>
      </dgm:t>
    </dgm:pt>
    <dgm:pt modelId="{802A2522-9A77-4F81-AA4F-EEF2D18603E4}" type="parTrans" cxnId="{41927CB6-2A29-4B83-AF64-FF2DB0A426BB}">
      <dgm:prSet/>
      <dgm:spPr/>
      <dgm:t>
        <a:bodyPr/>
        <a:lstStyle/>
        <a:p>
          <a:endParaRPr lang="ru-RU"/>
        </a:p>
      </dgm:t>
    </dgm:pt>
    <dgm:pt modelId="{08813391-EF3C-4C08-B8A0-2269ABFF1A77}" type="sibTrans" cxnId="{41927CB6-2A29-4B83-AF64-FF2DB0A426BB}">
      <dgm:prSet/>
      <dgm:spPr/>
      <dgm:t>
        <a:bodyPr/>
        <a:lstStyle/>
        <a:p>
          <a:endParaRPr lang="ru-RU"/>
        </a:p>
      </dgm:t>
    </dgm:pt>
    <dgm:pt modelId="{2455397B-1237-4706-B2BC-59C5F7022C8C}" type="pres">
      <dgm:prSet presAssocID="{67F5AD06-706F-41D7-8B01-23688C47A67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F31C4D-5D4F-4AB2-A682-F5062D677EF6}" type="pres">
      <dgm:prSet presAssocID="{67F5AD06-706F-41D7-8B01-23688C47A67B}" presName="matrix" presStyleCnt="0"/>
      <dgm:spPr/>
    </dgm:pt>
    <dgm:pt modelId="{472FD2C5-D812-4C2C-BCC1-D0193EE1E5D9}" type="pres">
      <dgm:prSet presAssocID="{67F5AD06-706F-41D7-8B01-23688C47A67B}" presName="tile1" presStyleLbl="node1" presStyleIdx="0" presStyleCnt="4" custLinFactNeighborX="0" custLinFactNeighborY="716"/>
      <dgm:spPr/>
      <dgm:t>
        <a:bodyPr/>
        <a:lstStyle/>
        <a:p>
          <a:endParaRPr lang="ru-RU"/>
        </a:p>
      </dgm:t>
    </dgm:pt>
    <dgm:pt modelId="{1256F244-4B25-43C3-AFBB-AD483AD7F809}" type="pres">
      <dgm:prSet presAssocID="{67F5AD06-706F-41D7-8B01-23688C47A67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8A00C-8A9F-4667-B458-B8A74445DAE7}" type="pres">
      <dgm:prSet presAssocID="{67F5AD06-706F-41D7-8B01-23688C47A67B}" presName="tile2" presStyleLbl="node1" presStyleIdx="1" presStyleCnt="4"/>
      <dgm:spPr/>
      <dgm:t>
        <a:bodyPr/>
        <a:lstStyle/>
        <a:p>
          <a:endParaRPr lang="ru-RU"/>
        </a:p>
      </dgm:t>
    </dgm:pt>
    <dgm:pt modelId="{A1BDAC5D-5EF5-45B0-867A-E93B2FD35136}" type="pres">
      <dgm:prSet presAssocID="{67F5AD06-706F-41D7-8B01-23688C47A67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99516-7104-425D-BA02-1C259D7B06D6}" type="pres">
      <dgm:prSet presAssocID="{67F5AD06-706F-41D7-8B01-23688C47A67B}" presName="tile3" presStyleLbl="node1" presStyleIdx="2" presStyleCnt="4"/>
      <dgm:spPr/>
      <dgm:t>
        <a:bodyPr/>
        <a:lstStyle/>
        <a:p>
          <a:endParaRPr lang="ru-RU"/>
        </a:p>
      </dgm:t>
    </dgm:pt>
    <dgm:pt modelId="{13F21D9B-4B4E-42CA-896B-E4957D08ED3D}" type="pres">
      <dgm:prSet presAssocID="{67F5AD06-706F-41D7-8B01-23688C47A67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063A3-9C09-454E-BC70-86624CE67543}" type="pres">
      <dgm:prSet presAssocID="{67F5AD06-706F-41D7-8B01-23688C47A67B}" presName="tile4" presStyleLbl="node1" presStyleIdx="3" presStyleCnt="4"/>
      <dgm:spPr/>
      <dgm:t>
        <a:bodyPr/>
        <a:lstStyle/>
        <a:p>
          <a:endParaRPr lang="ru-RU"/>
        </a:p>
      </dgm:t>
    </dgm:pt>
    <dgm:pt modelId="{BF0F9A81-6415-4BB5-940D-8E4760118E25}" type="pres">
      <dgm:prSet presAssocID="{67F5AD06-706F-41D7-8B01-23688C47A67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9AD97-69F9-4C8A-9E1D-D21A50E43EDF}" type="pres">
      <dgm:prSet presAssocID="{67F5AD06-706F-41D7-8B01-23688C47A67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6419609-1748-4E8B-B3C4-1BD26A57A72A}" srcId="{A74A63E2-F69A-4DC3-B1F6-8223648BF732}" destId="{EFD1AEB3-3241-43F6-996D-E5C5823BFF23}" srcOrd="1" destOrd="0" parTransId="{13783099-EF22-47AD-B774-624DB57ADDED}" sibTransId="{38D8F8F4-C3BE-4E25-B33A-DBFA070031EB}"/>
    <dgm:cxn modelId="{51F2FD41-A3BC-4A51-A199-C4125199831C}" type="presOf" srcId="{A74A63E2-F69A-4DC3-B1F6-8223648BF732}" destId="{88B9AD97-69F9-4C8A-9E1D-D21A50E43EDF}" srcOrd="0" destOrd="0" presId="urn:microsoft.com/office/officeart/2005/8/layout/matrix1"/>
    <dgm:cxn modelId="{56CDAA28-6AD3-4D2A-8F12-CF8303B284B8}" type="presOf" srcId="{F124CEB7-B369-4B3E-8609-59D671119683}" destId="{13F21D9B-4B4E-42CA-896B-E4957D08ED3D}" srcOrd="1" destOrd="0" presId="urn:microsoft.com/office/officeart/2005/8/layout/matrix1"/>
    <dgm:cxn modelId="{03570A71-5383-4445-B604-BC84978B3E1F}" type="presOf" srcId="{60389E35-60F2-423C-AFB9-7E439D1F5CE5}" destId="{BF0F9A81-6415-4BB5-940D-8E4760118E25}" srcOrd="1" destOrd="0" presId="urn:microsoft.com/office/officeart/2005/8/layout/matrix1"/>
    <dgm:cxn modelId="{FCA2664B-C9DC-4C4A-B820-DF7A5E7EE3F5}" srcId="{A74A63E2-F69A-4DC3-B1F6-8223648BF732}" destId="{F124CEB7-B369-4B3E-8609-59D671119683}" srcOrd="2" destOrd="0" parTransId="{D0FA11D9-7CBE-429D-AEC8-712644FD3AA8}" sibTransId="{49A4D942-55B5-4F09-A689-73F39BD1A673}"/>
    <dgm:cxn modelId="{0BB8F089-2910-4CD7-8FD1-5DC622F57D5B}" type="presOf" srcId="{67F5AD06-706F-41D7-8B01-23688C47A67B}" destId="{2455397B-1237-4706-B2BC-59C5F7022C8C}" srcOrd="0" destOrd="0" presId="urn:microsoft.com/office/officeart/2005/8/layout/matrix1"/>
    <dgm:cxn modelId="{41927CB6-2A29-4B83-AF64-FF2DB0A426BB}" srcId="{A74A63E2-F69A-4DC3-B1F6-8223648BF732}" destId="{60389E35-60F2-423C-AFB9-7E439D1F5CE5}" srcOrd="3" destOrd="0" parTransId="{802A2522-9A77-4F81-AA4F-EEF2D18603E4}" sibTransId="{08813391-EF3C-4C08-B8A0-2269ABFF1A77}"/>
    <dgm:cxn modelId="{D0B3DA2A-99DB-43AD-8F5E-651EA3E92F4F}" type="presOf" srcId="{60389E35-60F2-423C-AFB9-7E439D1F5CE5}" destId="{146063A3-9C09-454E-BC70-86624CE67543}" srcOrd="0" destOrd="0" presId="urn:microsoft.com/office/officeart/2005/8/layout/matrix1"/>
    <dgm:cxn modelId="{A73F7A5F-6BF9-4BFB-AA04-E3FD9FBFA4BC}" srcId="{67F5AD06-706F-41D7-8B01-23688C47A67B}" destId="{A74A63E2-F69A-4DC3-B1F6-8223648BF732}" srcOrd="0" destOrd="0" parTransId="{C4AC5727-2DC7-4479-96CF-D7366B55207F}" sibTransId="{743B7D99-ED3C-4845-9EA4-32DB0D2879B9}"/>
    <dgm:cxn modelId="{174D18FA-5825-4B6A-A245-38E2201033D2}" type="presOf" srcId="{EFD1AEB3-3241-43F6-996D-E5C5823BFF23}" destId="{ADF8A00C-8A9F-4667-B458-B8A74445DAE7}" srcOrd="0" destOrd="0" presId="urn:microsoft.com/office/officeart/2005/8/layout/matrix1"/>
    <dgm:cxn modelId="{AC506031-3A73-4672-9A22-53C32B66860C}" type="presOf" srcId="{EFD1AEB3-3241-43F6-996D-E5C5823BFF23}" destId="{A1BDAC5D-5EF5-45B0-867A-E93B2FD35136}" srcOrd="1" destOrd="0" presId="urn:microsoft.com/office/officeart/2005/8/layout/matrix1"/>
    <dgm:cxn modelId="{BDA6120C-5235-488D-8D31-36767B82B2BC}" srcId="{A74A63E2-F69A-4DC3-B1F6-8223648BF732}" destId="{6962B7F0-F32C-4E54-8FC6-CF5DAFA0506E}" srcOrd="0" destOrd="0" parTransId="{88879FC8-51DC-4C94-903C-C1133B498431}" sibTransId="{BFCDF8DC-752B-4CC2-9E37-C42A1A677135}"/>
    <dgm:cxn modelId="{1B9EB86C-36ED-4FB9-81B3-10E04C8D9483}" type="presOf" srcId="{6962B7F0-F32C-4E54-8FC6-CF5DAFA0506E}" destId="{472FD2C5-D812-4C2C-BCC1-D0193EE1E5D9}" srcOrd="0" destOrd="0" presId="urn:microsoft.com/office/officeart/2005/8/layout/matrix1"/>
    <dgm:cxn modelId="{50DDDAE3-D43F-4013-BD07-93C7BFA5D516}" type="presOf" srcId="{F124CEB7-B369-4B3E-8609-59D671119683}" destId="{95D99516-7104-425D-BA02-1C259D7B06D6}" srcOrd="0" destOrd="0" presId="urn:microsoft.com/office/officeart/2005/8/layout/matrix1"/>
    <dgm:cxn modelId="{BFA0AD3E-F3D5-4146-ACF8-3F3BF41CE567}" type="presOf" srcId="{6962B7F0-F32C-4E54-8FC6-CF5DAFA0506E}" destId="{1256F244-4B25-43C3-AFBB-AD483AD7F809}" srcOrd="1" destOrd="0" presId="urn:microsoft.com/office/officeart/2005/8/layout/matrix1"/>
    <dgm:cxn modelId="{C3D3A4DA-8F6D-4A22-9CAB-968FAC0F5087}" type="presParOf" srcId="{2455397B-1237-4706-B2BC-59C5F7022C8C}" destId="{F7F31C4D-5D4F-4AB2-A682-F5062D677EF6}" srcOrd="0" destOrd="0" presId="urn:microsoft.com/office/officeart/2005/8/layout/matrix1"/>
    <dgm:cxn modelId="{32705B83-BBD6-430F-A9B7-00C5513F10D8}" type="presParOf" srcId="{F7F31C4D-5D4F-4AB2-A682-F5062D677EF6}" destId="{472FD2C5-D812-4C2C-BCC1-D0193EE1E5D9}" srcOrd="0" destOrd="0" presId="urn:microsoft.com/office/officeart/2005/8/layout/matrix1"/>
    <dgm:cxn modelId="{25AAC6BE-2BC5-401E-AB61-902DEC5DDFAD}" type="presParOf" srcId="{F7F31C4D-5D4F-4AB2-A682-F5062D677EF6}" destId="{1256F244-4B25-43C3-AFBB-AD483AD7F809}" srcOrd="1" destOrd="0" presId="urn:microsoft.com/office/officeart/2005/8/layout/matrix1"/>
    <dgm:cxn modelId="{87A9835D-002B-4293-BC8A-874E1F0217E3}" type="presParOf" srcId="{F7F31C4D-5D4F-4AB2-A682-F5062D677EF6}" destId="{ADF8A00C-8A9F-4667-B458-B8A74445DAE7}" srcOrd="2" destOrd="0" presId="urn:microsoft.com/office/officeart/2005/8/layout/matrix1"/>
    <dgm:cxn modelId="{4FB59AA6-C82E-460A-A40D-56AE249A1157}" type="presParOf" srcId="{F7F31C4D-5D4F-4AB2-A682-F5062D677EF6}" destId="{A1BDAC5D-5EF5-45B0-867A-E93B2FD35136}" srcOrd="3" destOrd="0" presId="urn:microsoft.com/office/officeart/2005/8/layout/matrix1"/>
    <dgm:cxn modelId="{1A6ACD3C-EF66-4764-B32B-A0CFB1C1CCA4}" type="presParOf" srcId="{F7F31C4D-5D4F-4AB2-A682-F5062D677EF6}" destId="{95D99516-7104-425D-BA02-1C259D7B06D6}" srcOrd="4" destOrd="0" presId="urn:microsoft.com/office/officeart/2005/8/layout/matrix1"/>
    <dgm:cxn modelId="{8C64B348-694A-4C88-8BA4-090E8AF855F4}" type="presParOf" srcId="{F7F31C4D-5D4F-4AB2-A682-F5062D677EF6}" destId="{13F21D9B-4B4E-42CA-896B-E4957D08ED3D}" srcOrd="5" destOrd="0" presId="urn:microsoft.com/office/officeart/2005/8/layout/matrix1"/>
    <dgm:cxn modelId="{E7C5A253-9602-449A-A887-6A3CA32B96BC}" type="presParOf" srcId="{F7F31C4D-5D4F-4AB2-A682-F5062D677EF6}" destId="{146063A3-9C09-454E-BC70-86624CE67543}" srcOrd="6" destOrd="0" presId="urn:microsoft.com/office/officeart/2005/8/layout/matrix1"/>
    <dgm:cxn modelId="{88D58584-E90D-4939-A08B-D048D8DE82BD}" type="presParOf" srcId="{F7F31C4D-5D4F-4AB2-A682-F5062D677EF6}" destId="{BF0F9A81-6415-4BB5-940D-8E4760118E25}" srcOrd="7" destOrd="0" presId="urn:microsoft.com/office/officeart/2005/8/layout/matrix1"/>
    <dgm:cxn modelId="{743BA37E-1666-4CB8-B1D1-178D83393734}" type="presParOf" srcId="{2455397B-1237-4706-B2BC-59C5F7022C8C}" destId="{88B9AD97-69F9-4C8A-9E1D-D21A50E43ED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0D08BC-A494-4C7D-B381-8D0E10F04314}" type="doc">
      <dgm:prSet loTypeId="urn:microsoft.com/office/officeart/2005/8/layout/chevron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42051251-9F9F-4323-8D7C-07DEC716436D}">
      <dgm:prSet phldrT="[Текст]"/>
      <dgm:spPr/>
      <dgm:t>
        <a:bodyPr/>
        <a:lstStyle/>
        <a:p>
          <a:r>
            <a:rPr lang="ru-RU" dirty="0" smtClean="0"/>
            <a:t>Условия</a:t>
          </a:r>
          <a:endParaRPr lang="ru-RU" dirty="0"/>
        </a:p>
      </dgm:t>
    </dgm:pt>
    <dgm:pt modelId="{C2C57C67-0A8C-463D-BBD8-C6C268D143E2}" type="sibTrans" cxnId="{AF9DF9A5-A378-49D4-BE57-92EC29C6AF97}">
      <dgm:prSet/>
      <dgm:spPr/>
      <dgm:t>
        <a:bodyPr/>
        <a:lstStyle/>
        <a:p>
          <a:endParaRPr lang="ru-RU"/>
        </a:p>
      </dgm:t>
    </dgm:pt>
    <dgm:pt modelId="{D18A5007-907F-4128-9563-59B591D10D02}" type="parTrans" cxnId="{AF9DF9A5-A378-49D4-BE57-92EC29C6AF97}">
      <dgm:prSet/>
      <dgm:spPr/>
      <dgm:t>
        <a:bodyPr/>
        <a:lstStyle/>
        <a:p>
          <a:endParaRPr lang="ru-RU"/>
        </a:p>
      </dgm:t>
    </dgm:pt>
    <dgm:pt modelId="{84FB4806-0451-4236-AB85-5BD7192A2444}">
      <dgm:prSet phldrT="[Текст]" custT="1"/>
      <dgm:spPr/>
      <dgm:t>
        <a:bodyPr/>
        <a:lstStyle/>
        <a:p>
          <a:r>
            <a:rPr lang="ru-RU" sz="2000" dirty="0" smtClean="0"/>
            <a:t>Первоначальный взнос всего </a:t>
          </a:r>
          <a:r>
            <a:rPr lang="ru-RU" sz="2000" b="1" dirty="0" smtClean="0">
              <a:solidFill>
                <a:srgbClr val="FF0000"/>
              </a:solidFill>
            </a:rPr>
            <a:t>20%</a:t>
          </a:r>
          <a:r>
            <a:rPr lang="ru-RU" sz="2000" dirty="0" smtClean="0"/>
            <a:t> в виде иного залога/денежных средств/поручительство гарантийного фонда НСО.</a:t>
          </a:r>
          <a:endParaRPr lang="ru-RU" sz="2000" dirty="0"/>
        </a:p>
      </dgm:t>
    </dgm:pt>
    <dgm:pt modelId="{1A3363B8-FF81-461A-8273-36F0950C40DD}">
      <dgm:prSet phldrT="[Текст]" custT="1"/>
      <dgm:spPr/>
      <dgm:t>
        <a:bodyPr/>
        <a:lstStyle/>
        <a:p>
          <a:r>
            <a:rPr lang="ru-RU" sz="2000" dirty="0" smtClean="0"/>
            <a:t>Приобретаемый объект недвижимости </a:t>
          </a:r>
          <a:endParaRPr lang="ru-RU" sz="2000" dirty="0"/>
        </a:p>
      </dgm:t>
    </dgm:pt>
    <dgm:pt modelId="{CDA89D05-47BF-4E3D-9CD5-A431AD302E87}">
      <dgm:prSet phldrT="[Текст]"/>
      <dgm:spPr/>
      <dgm:t>
        <a:bodyPr/>
        <a:lstStyle/>
        <a:p>
          <a:r>
            <a:rPr lang="ru-RU" dirty="0" smtClean="0"/>
            <a:t>Залог</a:t>
          </a:r>
          <a:endParaRPr lang="ru-RU" dirty="0"/>
        </a:p>
      </dgm:t>
    </dgm:pt>
    <dgm:pt modelId="{190DAC46-92E8-4525-A9F9-F91492176AEB}" type="sibTrans" cxnId="{66A3E030-D8EF-4590-81BC-E3CFBF526A4F}">
      <dgm:prSet/>
      <dgm:spPr/>
      <dgm:t>
        <a:bodyPr/>
        <a:lstStyle/>
        <a:p>
          <a:endParaRPr lang="ru-RU"/>
        </a:p>
      </dgm:t>
    </dgm:pt>
    <dgm:pt modelId="{B40FB0DB-73E2-4BC5-BD16-A149E5C7EA55}" type="parTrans" cxnId="{66A3E030-D8EF-4590-81BC-E3CFBF526A4F}">
      <dgm:prSet/>
      <dgm:spPr/>
      <dgm:t>
        <a:bodyPr/>
        <a:lstStyle/>
        <a:p>
          <a:endParaRPr lang="ru-RU"/>
        </a:p>
      </dgm:t>
    </dgm:pt>
    <dgm:pt modelId="{03104D7E-5A24-45E3-961F-39525F9AFC73}" type="sibTrans" cxnId="{8493AF82-A25F-4D26-8DAE-1469956BDAEA}">
      <dgm:prSet/>
      <dgm:spPr/>
      <dgm:t>
        <a:bodyPr/>
        <a:lstStyle/>
        <a:p>
          <a:endParaRPr lang="ru-RU"/>
        </a:p>
      </dgm:t>
    </dgm:pt>
    <dgm:pt modelId="{CFEC628A-2A20-49D2-B903-BB571FFAF34D}" type="parTrans" cxnId="{8493AF82-A25F-4D26-8DAE-1469956BDAEA}">
      <dgm:prSet/>
      <dgm:spPr/>
      <dgm:t>
        <a:bodyPr/>
        <a:lstStyle/>
        <a:p>
          <a:endParaRPr lang="ru-RU"/>
        </a:p>
      </dgm:t>
    </dgm:pt>
    <dgm:pt modelId="{F00B6102-2DBB-4C1F-874D-1A178BD908F8}" type="sibTrans" cxnId="{90162320-FAF4-4334-9877-BBCDF366AD70}">
      <dgm:prSet/>
      <dgm:spPr/>
      <dgm:t>
        <a:bodyPr/>
        <a:lstStyle/>
        <a:p>
          <a:endParaRPr lang="ru-RU"/>
        </a:p>
      </dgm:t>
    </dgm:pt>
    <dgm:pt modelId="{5A60FBD1-EF8E-41CA-8DE1-CC087443EADA}" type="parTrans" cxnId="{90162320-FAF4-4334-9877-BBCDF366AD70}">
      <dgm:prSet/>
      <dgm:spPr/>
      <dgm:t>
        <a:bodyPr/>
        <a:lstStyle/>
        <a:p>
          <a:endParaRPr lang="ru-RU"/>
        </a:p>
      </dgm:t>
    </dgm:pt>
    <dgm:pt modelId="{91EFAEF1-149B-4484-8BCA-A23F13297260}">
      <dgm:prSet phldrT="[Текст]" custT="1"/>
      <dgm:spPr/>
      <dgm:t>
        <a:bodyPr/>
        <a:lstStyle/>
        <a:p>
          <a:r>
            <a:rPr lang="ru-RU" sz="2200" dirty="0" smtClean="0"/>
            <a:t>Покупка  офисной, жилой недвижимости, помещения/здания под размещение автотранспорта/иная недвижимость.</a:t>
          </a:r>
          <a:endParaRPr lang="ru-RU" sz="2200" dirty="0"/>
        </a:p>
      </dgm:t>
    </dgm:pt>
    <dgm:pt modelId="{2AA01584-B908-4FDA-930A-D81507749595}">
      <dgm:prSet phldrT="[Текст]"/>
      <dgm:spPr/>
      <dgm:t>
        <a:bodyPr/>
        <a:lstStyle/>
        <a:p>
          <a:r>
            <a:rPr lang="ru-RU" dirty="0" smtClean="0"/>
            <a:t>Цель</a:t>
          </a:r>
          <a:endParaRPr lang="ru-RU" dirty="0"/>
        </a:p>
      </dgm:t>
    </dgm:pt>
    <dgm:pt modelId="{3940862C-C160-4D34-8196-EF4CEEA7566F}" type="sibTrans" cxnId="{ED74B881-9FC0-45F1-9899-E3506B08B4E1}">
      <dgm:prSet/>
      <dgm:spPr/>
      <dgm:t>
        <a:bodyPr/>
        <a:lstStyle/>
        <a:p>
          <a:endParaRPr lang="ru-RU"/>
        </a:p>
      </dgm:t>
    </dgm:pt>
    <dgm:pt modelId="{0E758969-52E9-4C23-B1C3-3397322C5294}" type="parTrans" cxnId="{ED74B881-9FC0-45F1-9899-E3506B08B4E1}">
      <dgm:prSet/>
      <dgm:spPr/>
      <dgm:t>
        <a:bodyPr/>
        <a:lstStyle/>
        <a:p>
          <a:endParaRPr lang="ru-RU"/>
        </a:p>
      </dgm:t>
    </dgm:pt>
    <dgm:pt modelId="{CF7958F9-C409-4AA6-BAA1-4AF15D4DEC46}" type="sibTrans" cxnId="{A14B527A-3C6C-480C-B03F-662F645E4813}">
      <dgm:prSet/>
      <dgm:spPr/>
      <dgm:t>
        <a:bodyPr/>
        <a:lstStyle/>
        <a:p>
          <a:endParaRPr lang="ru-RU"/>
        </a:p>
      </dgm:t>
    </dgm:pt>
    <dgm:pt modelId="{9F1C0E90-BDD9-4B71-9761-575880C36A03}" type="parTrans" cxnId="{A14B527A-3C6C-480C-B03F-662F645E4813}">
      <dgm:prSet/>
      <dgm:spPr/>
      <dgm:t>
        <a:bodyPr/>
        <a:lstStyle/>
        <a:p>
          <a:endParaRPr lang="ru-RU"/>
        </a:p>
      </dgm:t>
    </dgm:pt>
    <dgm:pt modelId="{119D5DA5-499A-4849-869C-A9D8B72B8057}">
      <dgm:prSet/>
      <dgm:spPr/>
      <dgm:t>
        <a:bodyPr/>
        <a:lstStyle/>
        <a:p>
          <a:r>
            <a:rPr lang="ru-RU" dirty="0" smtClean="0"/>
            <a:t>Срок кредита  до </a:t>
          </a:r>
          <a:r>
            <a:rPr lang="ru-RU" b="1" dirty="0" smtClean="0">
              <a:solidFill>
                <a:srgbClr val="FF0000"/>
              </a:solidFill>
            </a:rPr>
            <a:t>120</a:t>
          </a:r>
          <a:r>
            <a:rPr lang="ru-RU" dirty="0" smtClean="0"/>
            <a:t> мес.</a:t>
          </a:r>
          <a:endParaRPr lang="ru-RU" dirty="0"/>
        </a:p>
      </dgm:t>
    </dgm:pt>
    <dgm:pt modelId="{70E03345-3F99-4E67-8145-85DFB7F2A84B}" type="parTrans" cxnId="{ED7CE705-D150-48C5-966F-A440AB15C472}">
      <dgm:prSet/>
      <dgm:spPr/>
      <dgm:t>
        <a:bodyPr/>
        <a:lstStyle/>
        <a:p>
          <a:endParaRPr lang="ru-RU"/>
        </a:p>
      </dgm:t>
    </dgm:pt>
    <dgm:pt modelId="{BAEF5F89-D3AD-4D3F-A278-FDDDE4FE9C8C}" type="sibTrans" cxnId="{ED7CE705-D150-48C5-966F-A440AB15C472}">
      <dgm:prSet/>
      <dgm:spPr/>
      <dgm:t>
        <a:bodyPr/>
        <a:lstStyle/>
        <a:p>
          <a:endParaRPr lang="ru-RU"/>
        </a:p>
      </dgm:t>
    </dgm:pt>
    <dgm:pt modelId="{BA085FCE-CA84-4ADB-8AD4-C9A441D751F6}">
      <dgm:prSet/>
      <dgm:spPr/>
      <dgm:t>
        <a:bodyPr/>
        <a:lstStyle/>
        <a:p>
          <a:r>
            <a:rPr lang="ru-RU" dirty="0" smtClean="0"/>
            <a:t>Отсрочка погашения  основного долга до 6 мес.</a:t>
          </a:r>
          <a:endParaRPr lang="ru-RU" dirty="0"/>
        </a:p>
      </dgm:t>
    </dgm:pt>
    <dgm:pt modelId="{523E3F4A-869B-4419-B600-3120ECE21BA2}" type="parTrans" cxnId="{38D2FA3B-37C7-4F24-BBF8-D4262E80F2CD}">
      <dgm:prSet/>
      <dgm:spPr/>
      <dgm:t>
        <a:bodyPr/>
        <a:lstStyle/>
        <a:p>
          <a:endParaRPr lang="ru-RU"/>
        </a:p>
      </dgm:t>
    </dgm:pt>
    <dgm:pt modelId="{7A65846C-D60E-4366-8188-E4F066BE5CE8}" type="sibTrans" cxnId="{38D2FA3B-37C7-4F24-BBF8-D4262E80F2CD}">
      <dgm:prSet/>
      <dgm:spPr/>
      <dgm:t>
        <a:bodyPr/>
        <a:lstStyle/>
        <a:p>
          <a:endParaRPr lang="ru-RU"/>
        </a:p>
      </dgm:t>
    </dgm:pt>
    <dgm:pt modelId="{1B8B09F4-75E3-4CBE-A34E-218BBB2A998E}">
      <dgm:prSet/>
      <dgm:spPr/>
      <dgm:t>
        <a:bodyPr/>
        <a:lstStyle/>
        <a:p>
          <a:r>
            <a:rPr lang="ru-RU" dirty="0" smtClean="0"/>
            <a:t>Ставка  от 14 %, </a:t>
          </a:r>
          <a:r>
            <a:rPr lang="ru-RU" u="sng" dirty="0" smtClean="0"/>
            <a:t>без  комиссий за выдачу и рассмотрение</a:t>
          </a:r>
          <a:r>
            <a:rPr lang="ru-RU" dirty="0" smtClean="0"/>
            <a:t>.</a:t>
          </a:r>
          <a:endParaRPr lang="ru-RU" dirty="0"/>
        </a:p>
      </dgm:t>
    </dgm:pt>
    <dgm:pt modelId="{CA92B5AE-12BA-4FBF-BDA6-2C5EEDD05971}" type="parTrans" cxnId="{42C00F15-AD78-47CB-AB80-AE1835DF46C3}">
      <dgm:prSet/>
      <dgm:spPr/>
      <dgm:t>
        <a:bodyPr/>
        <a:lstStyle/>
        <a:p>
          <a:endParaRPr lang="ru-RU"/>
        </a:p>
      </dgm:t>
    </dgm:pt>
    <dgm:pt modelId="{DF649A2B-96C6-43E8-A28B-45C3EF4BD233}" type="sibTrans" cxnId="{42C00F15-AD78-47CB-AB80-AE1835DF46C3}">
      <dgm:prSet/>
      <dgm:spPr/>
      <dgm:t>
        <a:bodyPr/>
        <a:lstStyle/>
        <a:p>
          <a:endParaRPr lang="ru-RU"/>
        </a:p>
      </dgm:t>
    </dgm:pt>
    <dgm:pt modelId="{BD52F0D9-993E-41B8-A4C8-D64BF620DA82}" type="pres">
      <dgm:prSet presAssocID="{4C0D08BC-A494-4C7D-B381-8D0E10F043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942D93-2B55-42E8-85F7-F91899A112D6}" type="pres">
      <dgm:prSet presAssocID="{2AA01584-B908-4FDA-930A-D81507749595}" presName="composite" presStyleCnt="0"/>
      <dgm:spPr/>
    </dgm:pt>
    <dgm:pt modelId="{57E5F82D-C245-46CD-A940-FC8F5CF3F34B}" type="pres">
      <dgm:prSet presAssocID="{2AA01584-B908-4FDA-930A-D8150774959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81DD9-0054-40B0-BF4F-049F100E83D6}" type="pres">
      <dgm:prSet presAssocID="{2AA01584-B908-4FDA-930A-D8150774959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D06E6-B0BF-4975-9744-D134EED8D84C}" type="pres">
      <dgm:prSet presAssocID="{3940862C-C160-4D34-8196-EF4CEEA7566F}" presName="sp" presStyleCnt="0"/>
      <dgm:spPr/>
    </dgm:pt>
    <dgm:pt modelId="{A3A73D4A-C699-447C-BF42-0740659A57BF}" type="pres">
      <dgm:prSet presAssocID="{CDA89D05-47BF-4E3D-9CD5-A431AD302E87}" presName="composite" presStyleCnt="0"/>
      <dgm:spPr/>
    </dgm:pt>
    <dgm:pt modelId="{E47DDA04-7B5E-44C1-BDAC-9FA19BACC24E}" type="pres">
      <dgm:prSet presAssocID="{CDA89D05-47BF-4E3D-9CD5-A431AD302E8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B24B8-D056-48EB-B927-150F3B9DCEA2}" type="pres">
      <dgm:prSet presAssocID="{CDA89D05-47BF-4E3D-9CD5-A431AD302E87}" presName="descendantText" presStyleLbl="alignAcc1" presStyleIdx="1" presStyleCnt="3" custLinFactNeighborX="3418" custLinFactNeighborY="3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19921-7CE4-48C4-B8D7-7B56ECF2CD61}" type="pres">
      <dgm:prSet presAssocID="{190DAC46-92E8-4525-A9F9-F91492176AEB}" presName="sp" presStyleCnt="0"/>
      <dgm:spPr/>
    </dgm:pt>
    <dgm:pt modelId="{C35B248B-BF3E-4E1F-AB94-22BDF2EDB728}" type="pres">
      <dgm:prSet presAssocID="{42051251-9F9F-4323-8D7C-07DEC716436D}" presName="composite" presStyleCnt="0"/>
      <dgm:spPr/>
    </dgm:pt>
    <dgm:pt modelId="{63940F91-D3F8-4E51-ACFC-00A40ECEA1FB}" type="pres">
      <dgm:prSet presAssocID="{42051251-9F9F-4323-8D7C-07DEC716436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6C032-02A0-487B-B64B-E3480AF7515D}" type="pres">
      <dgm:prSet presAssocID="{42051251-9F9F-4323-8D7C-07DEC716436D}" presName="descendantText" presStyleLbl="alignAcc1" presStyleIdx="2" presStyleCnt="3" custLinFactNeighborX="644" custLinFactNeighborY="1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0EE281-DF02-4A60-9500-F578C6C7CCE3}" type="presOf" srcId="{CDA89D05-47BF-4E3D-9CD5-A431AD302E87}" destId="{E47DDA04-7B5E-44C1-BDAC-9FA19BACC24E}" srcOrd="0" destOrd="0" presId="urn:microsoft.com/office/officeart/2005/8/layout/chevron2"/>
    <dgm:cxn modelId="{66A3E030-D8EF-4590-81BC-E3CFBF526A4F}" srcId="{4C0D08BC-A494-4C7D-B381-8D0E10F04314}" destId="{CDA89D05-47BF-4E3D-9CD5-A431AD302E87}" srcOrd="1" destOrd="0" parTransId="{B40FB0DB-73E2-4BC5-BD16-A149E5C7EA55}" sibTransId="{190DAC46-92E8-4525-A9F9-F91492176AEB}"/>
    <dgm:cxn modelId="{524459A4-5D6C-4580-B517-C0DC441D73FC}" type="presOf" srcId="{119D5DA5-499A-4849-869C-A9D8B72B8057}" destId="{AA86C032-02A0-487B-B64B-E3480AF7515D}" srcOrd="0" destOrd="0" presId="urn:microsoft.com/office/officeart/2005/8/layout/chevron2"/>
    <dgm:cxn modelId="{645509DC-BB6E-4FAA-9226-659BFF7035AD}" type="presOf" srcId="{42051251-9F9F-4323-8D7C-07DEC716436D}" destId="{63940F91-D3F8-4E51-ACFC-00A40ECEA1FB}" srcOrd="0" destOrd="0" presId="urn:microsoft.com/office/officeart/2005/8/layout/chevron2"/>
    <dgm:cxn modelId="{8064A815-D863-4A14-9673-D23AB7B219D5}" type="presOf" srcId="{BA085FCE-CA84-4ADB-8AD4-C9A441D751F6}" destId="{AA86C032-02A0-487B-B64B-E3480AF7515D}" srcOrd="0" destOrd="1" presId="urn:microsoft.com/office/officeart/2005/8/layout/chevron2"/>
    <dgm:cxn modelId="{8A93BD61-76E1-4040-9D3C-4443E6CE8C2D}" type="presOf" srcId="{2AA01584-B908-4FDA-930A-D81507749595}" destId="{57E5F82D-C245-46CD-A940-FC8F5CF3F34B}" srcOrd="0" destOrd="0" presId="urn:microsoft.com/office/officeart/2005/8/layout/chevron2"/>
    <dgm:cxn modelId="{38D2FA3B-37C7-4F24-BBF8-D4262E80F2CD}" srcId="{42051251-9F9F-4323-8D7C-07DEC716436D}" destId="{BA085FCE-CA84-4ADB-8AD4-C9A441D751F6}" srcOrd="1" destOrd="0" parTransId="{523E3F4A-869B-4419-B600-3120ECE21BA2}" sibTransId="{7A65846C-D60E-4366-8188-E4F066BE5CE8}"/>
    <dgm:cxn modelId="{D8017983-4C72-4C5E-8D69-049546180C41}" type="presOf" srcId="{84FB4806-0451-4236-AB85-5BD7192A2444}" destId="{77EB24B8-D056-48EB-B927-150F3B9DCEA2}" srcOrd="0" destOrd="1" presId="urn:microsoft.com/office/officeart/2005/8/layout/chevron2"/>
    <dgm:cxn modelId="{42C00F15-AD78-47CB-AB80-AE1835DF46C3}" srcId="{42051251-9F9F-4323-8D7C-07DEC716436D}" destId="{1B8B09F4-75E3-4CBE-A34E-218BBB2A998E}" srcOrd="2" destOrd="0" parTransId="{CA92B5AE-12BA-4FBF-BDA6-2C5EEDD05971}" sibTransId="{DF649A2B-96C6-43E8-A28B-45C3EF4BD233}"/>
    <dgm:cxn modelId="{A14B527A-3C6C-480C-B03F-662F645E4813}" srcId="{2AA01584-B908-4FDA-930A-D81507749595}" destId="{91EFAEF1-149B-4484-8BCA-A23F13297260}" srcOrd="0" destOrd="0" parTransId="{9F1C0E90-BDD9-4B71-9761-575880C36A03}" sibTransId="{CF7958F9-C409-4AA6-BAA1-4AF15D4DEC46}"/>
    <dgm:cxn modelId="{ED7CE705-D150-48C5-966F-A440AB15C472}" srcId="{42051251-9F9F-4323-8D7C-07DEC716436D}" destId="{119D5DA5-499A-4849-869C-A9D8B72B8057}" srcOrd="0" destOrd="0" parTransId="{70E03345-3F99-4E67-8145-85DFB7F2A84B}" sibTransId="{BAEF5F89-D3AD-4D3F-A278-FDDDE4FE9C8C}"/>
    <dgm:cxn modelId="{ED74B881-9FC0-45F1-9899-E3506B08B4E1}" srcId="{4C0D08BC-A494-4C7D-B381-8D0E10F04314}" destId="{2AA01584-B908-4FDA-930A-D81507749595}" srcOrd="0" destOrd="0" parTransId="{0E758969-52E9-4C23-B1C3-3397322C5294}" sibTransId="{3940862C-C160-4D34-8196-EF4CEEA7566F}"/>
    <dgm:cxn modelId="{90162320-FAF4-4334-9877-BBCDF366AD70}" srcId="{CDA89D05-47BF-4E3D-9CD5-A431AD302E87}" destId="{1A3363B8-FF81-461A-8273-36F0950C40DD}" srcOrd="0" destOrd="0" parTransId="{5A60FBD1-EF8E-41CA-8DE1-CC087443EADA}" sibTransId="{F00B6102-2DBB-4C1F-874D-1A178BD908F8}"/>
    <dgm:cxn modelId="{AF9DF9A5-A378-49D4-BE57-92EC29C6AF97}" srcId="{4C0D08BC-A494-4C7D-B381-8D0E10F04314}" destId="{42051251-9F9F-4323-8D7C-07DEC716436D}" srcOrd="2" destOrd="0" parTransId="{D18A5007-907F-4128-9563-59B591D10D02}" sibTransId="{C2C57C67-0A8C-463D-BBD8-C6C268D143E2}"/>
    <dgm:cxn modelId="{8493AF82-A25F-4D26-8DAE-1469956BDAEA}" srcId="{CDA89D05-47BF-4E3D-9CD5-A431AD302E87}" destId="{84FB4806-0451-4236-AB85-5BD7192A2444}" srcOrd="1" destOrd="0" parTransId="{CFEC628A-2A20-49D2-B903-BB571FFAF34D}" sibTransId="{03104D7E-5A24-45E3-961F-39525F9AFC73}"/>
    <dgm:cxn modelId="{430CAE88-E2D9-463B-8660-E1B09FAF4DCC}" type="presOf" srcId="{1A3363B8-FF81-461A-8273-36F0950C40DD}" destId="{77EB24B8-D056-48EB-B927-150F3B9DCEA2}" srcOrd="0" destOrd="0" presId="urn:microsoft.com/office/officeart/2005/8/layout/chevron2"/>
    <dgm:cxn modelId="{14043457-3962-44C4-A27E-2560543179A7}" type="presOf" srcId="{4C0D08BC-A494-4C7D-B381-8D0E10F04314}" destId="{BD52F0D9-993E-41B8-A4C8-D64BF620DA82}" srcOrd="0" destOrd="0" presId="urn:microsoft.com/office/officeart/2005/8/layout/chevron2"/>
    <dgm:cxn modelId="{44D3461E-DBCB-4BCB-BFD7-FA11C0E1E821}" type="presOf" srcId="{91EFAEF1-149B-4484-8BCA-A23F13297260}" destId="{47A81DD9-0054-40B0-BF4F-049F100E83D6}" srcOrd="0" destOrd="0" presId="urn:microsoft.com/office/officeart/2005/8/layout/chevron2"/>
    <dgm:cxn modelId="{F48E7B68-069B-476E-9F00-2C32721DBD69}" type="presOf" srcId="{1B8B09F4-75E3-4CBE-A34E-218BBB2A998E}" destId="{AA86C032-02A0-487B-B64B-E3480AF7515D}" srcOrd="0" destOrd="2" presId="urn:microsoft.com/office/officeart/2005/8/layout/chevron2"/>
    <dgm:cxn modelId="{F5A6ED8D-7D3E-4B1A-9A0D-1DC1CE2F979E}" type="presParOf" srcId="{BD52F0D9-993E-41B8-A4C8-D64BF620DA82}" destId="{D7942D93-2B55-42E8-85F7-F91899A112D6}" srcOrd="0" destOrd="0" presId="urn:microsoft.com/office/officeart/2005/8/layout/chevron2"/>
    <dgm:cxn modelId="{FFA4A4AC-4C2D-4F6E-A46D-36F3AE9D88CB}" type="presParOf" srcId="{D7942D93-2B55-42E8-85F7-F91899A112D6}" destId="{57E5F82D-C245-46CD-A940-FC8F5CF3F34B}" srcOrd="0" destOrd="0" presId="urn:microsoft.com/office/officeart/2005/8/layout/chevron2"/>
    <dgm:cxn modelId="{D30F6DF7-94CA-4C35-B71D-7925C11D8247}" type="presParOf" srcId="{D7942D93-2B55-42E8-85F7-F91899A112D6}" destId="{47A81DD9-0054-40B0-BF4F-049F100E83D6}" srcOrd="1" destOrd="0" presId="urn:microsoft.com/office/officeart/2005/8/layout/chevron2"/>
    <dgm:cxn modelId="{B11591AA-3683-428D-BE69-524171B24F5A}" type="presParOf" srcId="{BD52F0D9-993E-41B8-A4C8-D64BF620DA82}" destId="{104D06E6-B0BF-4975-9744-D134EED8D84C}" srcOrd="1" destOrd="0" presId="urn:microsoft.com/office/officeart/2005/8/layout/chevron2"/>
    <dgm:cxn modelId="{8BCA7E19-9CDF-465F-8B1F-A794DAB6A554}" type="presParOf" srcId="{BD52F0D9-993E-41B8-A4C8-D64BF620DA82}" destId="{A3A73D4A-C699-447C-BF42-0740659A57BF}" srcOrd="2" destOrd="0" presId="urn:microsoft.com/office/officeart/2005/8/layout/chevron2"/>
    <dgm:cxn modelId="{5CABCA30-A54F-4878-94AA-927092BE642D}" type="presParOf" srcId="{A3A73D4A-C699-447C-BF42-0740659A57BF}" destId="{E47DDA04-7B5E-44C1-BDAC-9FA19BACC24E}" srcOrd="0" destOrd="0" presId="urn:microsoft.com/office/officeart/2005/8/layout/chevron2"/>
    <dgm:cxn modelId="{DD44DCA9-5D00-452C-B89D-DC92502AAEB3}" type="presParOf" srcId="{A3A73D4A-C699-447C-BF42-0740659A57BF}" destId="{77EB24B8-D056-48EB-B927-150F3B9DCEA2}" srcOrd="1" destOrd="0" presId="urn:microsoft.com/office/officeart/2005/8/layout/chevron2"/>
    <dgm:cxn modelId="{7B6D97D4-4876-4592-993E-7B58DEA9FEBC}" type="presParOf" srcId="{BD52F0D9-993E-41B8-A4C8-D64BF620DA82}" destId="{8DF19921-7CE4-48C4-B8D7-7B56ECF2CD61}" srcOrd="3" destOrd="0" presId="urn:microsoft.com/office/officeart/2005/8/layout/chevron2"/>
    <dgm:cxn modelId="{EE1054E4-6D8A-4ABA-B4AD-C33812860BAC}" type="presParOf" srcId="{BD52F0D9-993E-41B8-A4C8-D64BF620DA82}" destId="{C35B248B-BF3E-4E1F-AB94-22BDF2EDB728}" srcOrd="4" destOrd="0" presId="urn:microsoft.com/office/officeart/2005/8/layout/chevron2"/>
    <dgm:cxn modelId="{ACDAA8CF-A6B2-411F-A305-18274E4C6968}" type="presParOf" srcId="{C35B248B-BF3E-4E1F-AB94-22BDF2EDB728}" destId="{63940F91-D3F8-4E51-ACFC-00A40ECEA1FB}" srcOrd="0" destOrd="0" presId="urn:microsoft.com/office/officeart/2005/8/layout/chevron2"/>
    <dgm:cxn modelId="{57EE489D-CE04-47EB-91D5-5EDDA716F5E6}" type="presParOf" srcId="{C35B248B-BF3E-4E1F-AB94-22BDF2EDB728}" destId="{AA86C032-02A0-487B-B64B-E3480AF751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F5AD06-706F-41D7-8B01-23688C47A67B}" type="doc">
      <dgm:prSet loTypeId="urn:microsoft.com/office/officeart/2005/8/layout/matrix1" loCatId="matrix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A74A63E2-F69A-4DC3-B1F6-8223648BF732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ВЫГОДЫ</a:t>
          </a:r>
          <a:endParaRPr lang="ru-RU" b="1" dirty="0">
            <a:solidFill>
              <a:schemeClr val="bg1"/>
            </a:solidFill>
          </a:endParaRPr>
        </a:p>
      </dgm:t>
    </dgm:pt>
    <dgm:pt modelId="{C4AC5727-2DC7-4479-96CF-D7366B55207F}" type="parTrans" cxnId="{A73F7A5F-6BF9-4BFB-AA04-E3FD9FBFA4BC}">
      <dgm:prSet/>
      <dgm:spPr/>
      <dgm:t>
        <a:bodyPr/>
        <a:lstStyle/>
        <a:p>
          <a:endParaRPr lang="ru-RU"/>
        </a:p>
      </dgm:t>
    </dgm:pt>
    <dgm:pt modelId="{743B7D99-ED3C-4845-9EA4-32DB0D2879B9}" type="sibTrans" cxnId="{A73F7A5F-6BF9-4BFB-AA04-E3FD9FBFA4BC}">
      <dgm:prSet/>
      <dgm:spPr/>
      <dgm:t>
        <a:bodyPr/>
        <a:lstStyle/>
        <a:p>
          <a:endParaRPr lang="ru-RU"/>
        </a:p>
      </dgm:t>
    </dgm:pt>
    <dgm:pt modelId="{6962B7F0-F32C-4E54-8FC6-CF5DAFA0506E}">
      <dgm:prSet phldrT="[Текст]"/>
      <dgm:spPr/>
      <dgm:t>
        <a:bodyPr/>
        <a:lstStyle/>
        <a:p>
          <a:r>
            <a:rPr lang="ru-RU" dirty="0" smtClean="0"/>
            <a:t>Замена арендных платежей</a:t>
          </a:r>
          <a:endParaRPr lang="ru-RU" dirty="0"/>
        </a:p>
      </dgm:t>
    </dgm:pt>
    <dgm:pt modelId="{88879FC8-51DC-4C94-903C-C1133B498431}" type="parTrans" cxnId="{BDA6120C-5235-488D-8D31-36767B82B2BC}">
      <dgm:prSet/>
      <dgm:spPr/>
      <dgm:t>
        <a:bodyPr/>
        <a:lstStyle/>
        <a:p>
          <a:endParaRPr lang="ru-RU"/>
        </a:p>
      </dgm:t>
    </dgm:pt>
    <dgm:pt modelId="{BFCDF8DC-752B-4CC2-9E37-C42A1A677135}" type="sibTrans" cxnId="{BDA6120C-5235-488D-8D31-36767B82B2BC}">
      <dgm:prSet/>
      <dgm:spPr/>
      <dgm:t>
        <a:bodyPr/>
        <a:lstStyle/>
        <a:p>
          <a:endParaRPr lang="ru-RU"/>
        </a:p>
      </dgm:t>
    </dgm:pt>
    <dgm:pt modelId="{EFD1AEB3-3241-43F6-996D-E5C5823BFF23}">
      <dgm:prSet phldrT="[Текст]"/>
      <dgm:spPr/>
      <dgm:t>
        <a:bodyPr/>
        <a:lstStyle/>
        <a:p>
          <a:r>
            <a:rPr lang="ru-RU" dirty="0" smtClean="0"/>
            <a:t>Без страхования и независимой оценки объектов  недвижимости</a:t>
          </a:r>
          <a:endParaRPr lang="ru-RU" dirty="0"/>
        </a:p>
      </dgm:t>
    </dgm:pt>
    <dgm:pt modelId="{13783099-EF22-47AD-B774-624DB57ADDED}" type="parTrans" cxnId="{D6419609-1748-4E8B-B3C4-1BD26A57A72A}">
      <dgm:prSet/>
      <dgm:spPr/>
      <dgm:t>
        <a:bodyPr/>
        <a:lstStyle/>
        <a:p>
          <a:endParaRPr lang="ru-RU"/>
        </a:p>
      </dgm:t>
    </dgm:pt>
    <dgm:pt modelId="{38D8F8F4-C3BE-4E25-B33A-DBFA070031EB}" type="sibTrans" cxnId="{D6419609-1748-4E8B-B3C4-1BD26A57A72A}">
      <dgm:prSet/>
      <dgm:spPr/>
      <dgm:t>
        <a:bodyPr/>
        <a:lstStyle/>
        <a:p>
          <a:endParaRPr lang="ru-RU"/>
        </a:p>
      </dgm:t>
    </dgm:pt>
    <dgm:pt modelId="{F124CEB7-B369-4B3E-8609-59D671119683}">
      <dgm:prSet phldrT="[Текст]"/>
      <dgm:spPr/>
      <dgm:t>
        <a:bodyPr/>
        <a:lstStyle/>
        <a:p>
          <a:r>
            <a:rPr lang="ru-RU" dirty="0" smtClean="0"/>
            <a:t>Возможность выдачи кредита и оформления недвижимости  на физ. лицо (собственника бизнеса)</a:t>
          </a:r>
          <a:endParaRPr lang="ru-RU" dirty="0"/>
        </a:p>
      </dgm:t>
    </dgm:pt>
    <dgm:pt modelId="{D0FA11D9-7CBE-429D-AEC8-712644FD3AA8}" type="parTrans" cxnId="{FCA2664B-C9DC-4C4A-B820-DF7A5E7EE3F5}">
      <dgm:prSet/>
      <dgm:spPr/>
      <dgm:t>
        <a:bodyPr/>
        <a:lstStyle/>
        <a:p>
          <a:endParaRPr lang="ru-RU"/>
        </a:p>
      </dgm:t>
    </dgm:pt>
    <dgm:pt modelId="{49A4D942-55B5-4F09-A689-73F39BD1A673}" type="sibTrans" cxnId="{FCA2664B-C9DC-4C4A-B820-DF7A5E7EE3F5}">
      <dgm:prSet/>
      <dgm:spPr/>
      <dgm:t>
        <a:bodyPr/>
        <a:lstStyle/>
        <a:p>
          <a:endParaRPr lang="ru-RU"/>
        </a:p>
      </dgm:t>
    </dgm:pt>
    <dgm:pt modelId="{60389E35-60F2-423C-AFB9-7E439D1F5CE5}">
      <dgm:prSet phldrT="[Текст]"/>
      <dgm:spPr/>
      <dgm:t>
        <a:bodyPr/>
        <a:lstStyle/>
        <a:p>
          <a:r>
            <a:rPr lang="ru-RU" dirty="0" smtClean="0"/>
            <a:t>Сделка проходит через аккредитивную схему выдачи.</a:t>
          </a:r>
          <a:endParaRPr lang="ru-RU" dirty="0"/>
        </a:p>
      </dgm:t>
    </dgm:pt>
    <dgm:pt modelId="{802A2522-9A77-4F81-AA4F-EEF2D18603E4}" type="parTrans" cxnId="{41927CB6-2A29-4B83-AF64-FF2DB0A426BB}">
      <dgm:prSet/>
      <dgm:spPr/>
      <dgm:t>
        <a:bodyPr/>
        <a:lstStyle/>
        <a:p>
          <a:endParaRPr lang="ru-RU"/>
        </a:p>
      </dgm:t>
    </dgm:pt>
    <dgm:pt modelId="{08813391-EF3C-4C08-B8A0-2269ABFF1A77}" type="sibTrans" cxnId="{41927CB6-2A29-4B83-AF64-FF2DB0A426BB}">
      <dgm:prSet/>
      <dgm:spPr/>
      <dgm:t>
        <a:bodyPr/>
        <a:lstStyle/>
        <a:p>
          <a:endParaRPr lang="ru-RU"/>
        </a:p>
      </dgm:t>
    </dgm:pt>
    <dgm:pt modelId="{2455397B-1237-4706-B2BC-59C5F7022C8C}" type="pres">
      <dgm:prSet presAssocID="{67F5AD06-706F-41D7-8B01-23688C47A67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F31C4D-5D4F-4AB2-A682-F5062D677EF6}" type="pres">
      <dgm:prSet presAssocID="{67F5AD06-706F-41D7-8B01-23688C47A67B}" presName="matrix" presStyleCnt="0"/>
      <dgm:spPr/>
    </dgm:pt>
    <dgm:pt modelId="{472FD2C5-D812-4C2C-BCC1-D0193EE1E5D9}" type="pres">
      <dgm:prSet presAssocID="{67F5AD06-706F-41D7-8B01-23688C47A67B}" presName="tile1" presStyleLbl="node1" presStyleIdx="0" presStyleCnt="4" custLinFactNeighborX="-6000" custLinFactNeighborY="716"/>
      <dgm:spPr/>
      <dgm:t>
        <a:bodyPr/>
        <a:lstStyle/>
        <a:p>
          <a:endParaRPr lang="ru-RU"/>
        </a:p>
      </dgm:t>
    </dgm:pt>
    <dgm:pt modelId="{1256F244-4B25-43C3-AFBB-AD483AD7F809}" type="pres">
      <dgm:prSet presAssocID="{67F5AD06-706F-41D7-8B01-23688C47A67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8A00C-8A9F-4667-B458-B8A74445DAE7}" type="pres">
      <dgm:prSet presAssocID="{67F5AD06-706F-41D7-8B01-23688C47A67B}" presName="tile2" presStyleLbl="node1" presStyleIdx="1" presStyleCnt="4"/>
      <dgm:spPr/>
      <dgm:t>
        <a:bodyPr/>
        <a:lstStyle/>
        <a:p>
          <a:endParaRPr lang="ru-RU"/>
        </a:p>
      </dgm:t>
    </dgm:pt>
    <dgm:pt modelId="{A1BDAC5D-5EF5-45B0-867A-E93B2FD35136}" type="pres">
      <dgm:prSet presAssocID="{67F5AD06-706F-41D7-8B01-23688C47A67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99516-7104-425D-BA02-1C259D7B06D6}" type="pres">
      <dgm:prSet presAssocID="{67F5AD06-706F-41D7-8B01-23688C47A67B}" presName="tile3" presStyleLbl="node1" presStyleIdx="2" presStyleCnt="4"/>
      <dgm:spPr/>
      <dgm:t>
        <a:bodyPr/>
        <a:lstStyle/>
        <a:p>
          <a:endParaRPr lang="ru-RU"/>
        </a:p>
      </dgm:t>
    </dgm:pt>
    <dgm:pt modelId="{13F21D9B-4B4E-42CA-896B-E4957D08ED3D}" type="pres">
      <dgm:prSet presAssocID="{67F5AD06-706F-41D7-8B01-23688C47A67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063A3-9C09-454E-BC70-86624CE67543}" type="pres">
      <dgm:prSet presAssocID="{67F5AD06-706F-41D7-8B01-23688C47A67B}" presName="tile4" presStyleLbl="node1" presStyleIdx="3" presStyleCnt="4"/>
      <dgm:spPr/>
      <dgm:t>
        <a:bodyPr/>
        <a:lstStyle/>
        <a:p>
          <a:endParaRPr lang="ru-RU"/>
        </a:p>
      </dgm:t>
    </dgm:pt>
    <dgm:pt modelId="{BF0F9A81-6415-4BB5-940D-8E4760118E25}" type="pres">
      <dgm:prSet presAssocID="{67F5AD06-706F-41D7-8B01-23688C47A67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9AD97-69F9-4C8A-9E1D-D21A50E43EDF}" type="pres">
      <dgm:prSet presAssocID="{67F5AD06-706F-41D7-8B01-23688C47A67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42D05C8-D8E6-4AE3-96D1-7D7DDDFA7E63}" type="presOf" srcId="{60389E35-60F2-423C-AFB9-7E439D1F5CE5}" destId="{BF0F9A81-6415-4BB5-940D-8E4760118E25}" srcOrd="1" destOrd="0" presId="urn:microsoft.com/office/officeart/2005/8/layout/matrix1"/>
    <dgm:cxn modelId="{FCA2664B-C9DC-4C4A-B820-DF7A5E7EE3F5}" srcId="{A74A63E2-F69A-4DC3-B1F6-8223648BF732}" destId="{F124CEB7-B369-4B3E-8609-59D671119683}" srcOrd="2" destOrd="0" parTransId="{D0FA11D9-7CBE-429D-AEC8-712644FD3AA8}" sibTransId="{49A4D942-55B5-4F09-A689-73F39BD1A673}"/>
    <dgm:cxn modelId="{5DEF685F-5F66-4D01-BCF4-5FFF703D2D2C}" type="presOf" srcId="{A74A63E2-F69A-4DC3-B1F6-8223648BF732}" destId="{88B9AD97-69F9-4C8A-9E1D-D21A50E43EDF}" srcOrd="0" destOrd="0" presId="urn:microsoft.com/office/officeart/2005/8/layout/matrix1"/>
    <dgm:cxn modelId="{A73F7A5F-6BF9-4BFB-AA04-E3FD9FBFA4BC}" srcId="{67F5AD06-706F-41D7-8B01-23688C47A67B}" destId="{A74A63E2-F69A-4DC3-B1F6-8223648BF732}" srcOrd="0" destOrd="0" parTransId="{C4AC5727-2DC7-4479-96CF-D7366B55207F}" sibTransId="{743B7D99-ED3C-4845-9EA4-32DB0D2879B9}"/>
    <dgm:cxn modelId="{407A5350-F1BD-4427-A365-BE8C9773BA94}" type="presOf" srcId="{F124CEB7-B369-4B3E-8609-59D671119683}" destId="{13F21D9B-4B4E-42CA-896B-E4957D08ED3D}" srcOrd="1" destOrd="0" presId="urn:microsoft.com/office/officeart/2005/8/layout/matrix1"/>
    <dgm:cxn modelId="{D6419609-1748-4E8B-B3C4-1BD26A57A72A}" srcId="{A74A63E2-F69A-4DC3-B1F6-8223648BF732}" destId="{EFD1AEB3-3241-43F6-996D-E5C5823BFF23}" srcOrd="1" destOrd="0" parTransId="{13783099-EF22-47AD-B774-624DB57ADDED}" sibTransId="{38D8F8F4-C3BE-4E25-B33A-DBFA070031EB}"/>
    <dgm:cxn modelId="{41D249EB-EFBA-4EEE-986E-BE32141F2B33}" type="presOf" srcId="{6962B7F0-F32C-4E54-8FC6-CF5DAFA0506E}" destId="{1256F244-4B25-43C3-AFBB-AD483AD7F809}" srcOrd="1" destOrd="0" presId="urn:microsoft.com/office/officeart/2005/8/layout/matrix1"/>
    <dgm:cxn modelId="{5D902D6D-BF1B-456A-B090-CF0B25BCC30A}" type="presOf" srcId="{60389E35-60F2-423C-AFB9-7E439D1F5CE5}" destId="{146063A3-9C09-454E-BC70-86624CE67543}" srcOrd="0" destOrd="0" presId="urn:microsoft.com/office/officeart/2005/8/layout/matrix1"/>
    <dgm:cxn modelId="{22D49CBD-72CC-489F-B1A6-499EDDDF6D4E}" type="presOf" srcId="{EFD1AEB3-3241-43F6-996D-E5C5823BFF23}" destId="{A1BDAC5D-5EF5-45B0-867A-E93B2FD35136}" srcOrd="1" destOrd="0" presId="urn:microsoft.com/office/officeart/2005/8/layout/matrix1"/>
    <dgm:cxn modelId="{0006CA97-FFAA-47CE-81E7-1329AAB8B29B}" type="presOf" srcId="{6962B7F0-F32C-4E54-8FC6-CF5DAFA0506E}" destId="{472FD2C5-D812-4C2C-BCC1-D0193EE1E5D9}" srcOrd="0" destOrd="0" presId="urn:microsoft.com/office/officeart/2005/8/layout/matrix1"/>
    <dgm:cxn modelId="{BDA6120C-5235-488D-8D31-36767B82B2BC}" srcId="{A74A63E2-F69A-4DC3-B1F6-8223648BF732}" destId="{6962B7F0-F32C-4E54-8FC6-CF5DAFA0506E}" srcOrd="0" destOrd="0" parTransId="{88879FC8-51DC-4C94-903C-C1133B498431}" sibTransId="{BFCDF8DC-752B-4CC2-9E37-C42A1A677135}"/>
    <dgm:cxn modelId="{40C90EF3-2615-401F-9D61-6E52D328392B}" type="presOf" srcId="{EFD1AEB3-3241-43F6-996D-E5C5823BFF23}" destId="{ADF8A00C-8A9F-4667-B458-B8A74445DAE7}" srcOrd="0" destOrd="0" presId="urn:microsoft.com/office/officeart/2005/8/layout/matrix1"/>
    <dgm:cxn modelId="{4F22C091-26AB-4AB3-ACED-9B695E60E4E4}" type="presOf" srcId="{F124CEB7-B369-4B3E-8609-59D671119683}" destId="{95D99516-7104-425D-BA02-1C259D7B06D6}" srcOrd="0" destOrd="0" presId="urn:microsoft.com/office/officeart/2005/8/layout/matrix1"/>
    <dgm:cxn modelId="{8CB0C247-9051-452F-9E4F-595A22AA0AA4}" type="presOf" srcId="{67F5AD06-706F-41D7-8B01-23688C47A67B}" destId="{2455397B-1237-4706-B2BC-59C5F7022C8C}" srcOrd="0" destOrd="0" presId="urn:microsoft.com/office/officeart/2005/8/layout/matrix1"/>
    <dgm:cxn modelId="{41927CB6-2A29-4B83-AF64-FF2DB0A426BB}" srcId="{A74A63E2-F69A-4DC3-B1F6-8223648BF732}" destId="{60389E35-60F2-423C-AFB9-7E439D1F5CE5}" srcOrd="3" destOrd="0" parTransId="{802A2522-9A77-4F81-AA4F-EEF2D18603E4}" sibTransId="{08813391-EF3C-4C08-B8A0-2269ABFF1A77}"/>
    <dgm:cxn modelId="{21FC38A1-E76B-4F4D-9563-05862882E362}" type="presParOf" srcId="{2455397B-1237-4706-B2BC-59C5F7022C8C}" destId="{F7F31C4D-5D4F-4AB2-A682-F5062D677EF6}" srcOrd="0" destOrd="0" presId="urn:microsoft.com/office/officeart/2005/8/layout/matrix1"/>
    <dgm:cxn modelId="{9CCC8FE2-0940-4787-8056-E7CAD2800A84}" type="presParOf" srcId="{F7F31C4D-5D4F-4AB2-A682-F5062D677EF6}" destId="{472FD2C5-D812-4C2C-BCC1-D0193EE1E5D9}" srcOrd="0" destOrd="0" presId="urn:microsoft.com/office/officeart/2005/8/layout/matrix1"/>
    <dgm:cxn modelId="{865328E5-3C4F-4B36-A54C-8A3506B197A6}" type="presParOf" srcId="{F7F31C4D-5D4F-4AB2-A682-F5062D677EF6}" destId="{1256F244-4B25-43C3-AFBB-AD483AD7F809}" srcOrd="1" destOrd="0" presId="urn:microsoft.com/office/officeart/2005/8/layout/matrix1"/>
    <dgm:cxn modelId="{96AD7486-82BA-4C97-B08E-8BFFCBFD6AAF}" type="presParOf" srcId="{F7F31C4D-5D4F-4AB2-A682-F5062D677EF6}" destId="{ADF8A00C-8A9F-4667-B458-B8A74445DAE7}" srcOrd="2" destOrd="0" presId="urn:microsoft.com/office/officeart/2005/8/layout/matrix1"/>
    <dgm:cxn modelId="{1595E599-2188-4FFC-A572-D1179C8A1B31}" type="presParOf" srcId="{F7F31C4D-5D4F-4AB2-A682-F5062D677EF6}" destId="{A1BDAC5D-5EF5-45B0-867A-E93B2FD35136}" srcOrd="3" destOrd="0" presId="urn:microsoft.com/office/officeart/2005/8/layout/matrix1"/>
    <dgm:cxn modelId="{8E84F19E-B523-4B68-BCE3-4635FB896632}" type="presParOf" srcId="{F7F31C4D-5D4F-4AB2-A682-F5062D677EF6}" destId="{95D99516-7104-425D-BA02-1C259D7B06D6}" srcOrd="4" destOrd="0" presId="urn:microsoft.com/office/officeart/2005/8/layout/matrix1"/>
    <dgm:cxn modelId="{1CFF0C90-7EEB-420F-B794-D5E6099F2216}" type="presParOf" srcId="{F7F31C4D-5D4F-4AB2-A682-F5062D677EF6}" destId="{13F21D9B-4B4E-42CA-896B-E4957D08ED3D}" srcOrd="5" destOrd="0" presId="urn:microsoft.com/office/officeart/2005/8/layout/matrix1"/>
    <dgm:cxn modelId="{092D4672-D359-4362-ADD5-C515D93F9894}" type="presParOf" srcId="{F7F31C4D-5D4F-4AB2-A682-F5062D677EF6}" destId="{146063A3-9C09-454E-BC70-86624CE67543}" srcOrd="6" destOrd="0" presId="urn:microsoft.com/office/officeart/2005/8/layout/matrix1"/>
    <dgm:cxn modelId="{D6A8263F-FB89-45A8-BFD3-20831C77AA57}" type="presParOf" srcId="{F7F31C4D-5D4F-4AB2-A682-F5062D677EF6}" destId="{BF0F9A81-6415-4BB5-940D-8E4760118E25}" srcOrd="7" destOrd="0" presId="urn:microsoft.com/office/officeart/2005/8/layout/matrix1"/>
    <dgm:cxn modelId="{DD3F517B-C175-4F36-A72F-98AD23434799}" type="presParOf" srcId="{2455397B-1237-4706-B2BC-59C5F7022C8C}" destId="{88B9AD97-69F9-4C8A-9E1D-D21A50E43ED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0D08BC-A494-4C7D-B381-8D0E10F04314}" type="doc">
      <dgm:prSet loTypeId="urn:microsoft.com/office/officeart/2005/8/layout/chevron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42051251-9F9F-4323-8D7C-07DEC716436D}">
      <dgm:prSet phldrT="[Текст]"/>
      <dgm:spPr/>
      <dgm:t>
        <a:bodyPr/>
        <a:lstStyle/>
        <a:p>
          <a:endParaRPr lang="ru-RU" dirty="0"/>
        </a:p>
      </dgm:t>
    </dgm:pt>
    <dgm:pt modelId="{C2C57C67-0A8C-463D-BBD8-C6C268D143E2}" type="sibTrans" cxnId="{AF9DF9A5-A378-49D4-BE57-92EC29C6AF97}">
      <dgm:prSet/>
      <dgm:spPr/>
      <dgm:t>
        <a:bodyPr/>
        <a:lstStyle/>
        <a:p>
          <a:endParaRPr lang="ru-RU"/>
        </a:p>
      </dgm:t>
    </dgm:pt>
    <dgm:pt modelId="{D18A5007-907F-4128-9563-59B591D10D02}" type="parTrans" cxnId="{AF9DF9A5-A378-49D4-BE57-92EC29C6AF97}">
      <dgm:prSet/>
      <dgm:spPr/>
      <dgm:t>
        <a:bodyPr/>
        <a:lstStyle/>
        <a:p>
          <a:endParaRPr lang="ru-RU"/>
        </a:p>
      </dgm:t>
    </dgm:pt>
    <dgm:pt modelId="{1A3363B8-FF81-461A-8273-36F0950C40DD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accent5">
                  <a:lumMod val="50000"/>
                </a:schemeClr>
              </a:solidFill>
            </a:rPr>
            <a:t>Сумма до 20 млн. руб.</a:t>
          </a:r>
          <a:endParaRPr lang="ru-RU" sz="2000" i="1" dirty="0"/>
        </a:p>
      </dgm:t>
    </dgm:pt>
    <dgm:pt modelId="{CDA89D05-47BF-4E3D-9CD5-A431AD302E87}">
      <dgm:prSet phldrT="[Текст]"/>
      <dgm:spPr/>
      <dgm:t>
        <a:bodyPr/>
        <a:lstStyle/>
        <a:p>
          <a:endParaRPr lang="ru-RU" dirty="0"/>
        </a:p>
      </dgm:t>
    </dgm:pt>
    <dgm:pt modelId="{190DAC46-92E8-4525-A9F9-F91492176AEB}" type="sibTrans" cxnId="{66A3E030-D8EF-4590-81BC-E3CFBF526A4F}">
      <dgm:prSet/>
      <dgm:spPr/>
      <dgm:t>
        <a:bodyPr/>
        <a:lstStyle/>
        <a:p>
          <a:endParaRPr lang="ru-RU"/>
        </a:p>
      </dgm:t>
    </dgm:pt>
    <dgm:pt modelId="{B40FB0DB-73E2-4BC5-BD16-A149E5C7EA55}" type="parTrans" cxnId="{66A3E030-D8EF-4590-81BC-E3CFBF526A4F}">
      <dgm:prSet/>
      <dgm:spPr/>
      <dgm:t>
        <a:bodyPr/>
        <a:lstStyle/>
        <a:p>
          <a:endParaRPr lang="ru-RU"/>
        </a:p>
      </dgm:t>
    </dgm:pt>
    <dgm:pt modelId="{F00B6102-2DBB-4C1F-874D-1A178BD908F8}" type="sibTrans" cxnId="{90162320-FAF4-4334-9877-BBCDF366AD70}">
      <dgm:prSet/>
      <dgm:spPr/>
      <dgm:t>
        <a:bodyPr/>
        <a:lstStyle/>
        <a:p>
          <a:endParaRPr lang="ru-RU"/>
        </a:p>
      </dgm:t>
    </dgm:pt>
    <dgm:pt modelId="{5A60FBD1-EF8E-41CA-8DE1-CC087443EADA}" type="parTrans" cxnId="{90162320-FAF4-4334-9877-BBCDF366AD70}">
      <dgm:prSet/>
      <dgm:spPr/>
      <dgm:t>
        <a:bodyPr/>
        <a:lstStyle/>
        <a:p>
          <a:endParaRPr lang="ru-RU"/>
        </a:p>
      </dgm:t>
    </dgm:pt>
    <dgm:pt modelId="{91EFAEF1-149B-4484-8BCA-A23F13297260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accent5">
                  <a:lumMod val="50000"/>
                </a:schemeClr>
              </a:solidFill>
            </a:rPr>
            <a:t>Без залога до 20 млн. руб. </a:t>
          </a:r>
          <a:r>
            <a:rPr lang="ru-RU" sz="2200" dirty="0" smtClean="0">
              <a:solidFill>
                <a:schemeClr val="accent5">
                  <a:lumMod val="50000"/>
                </a:schemeClr>
              </a:solidFill>
            </a:rPr>
            <a:t>( по 44 ФЗ и 223 ФЗ)</a:t>
          </a:r>
          <a:endParaRPr lang="ru-RU" sz="2000" i="1" dirty="0"/>
        </a:p>
      </dgm:t>
    </dgm:pt>
    <dgm:pt modelId="{2AA01584-B908-4FDA-930A-D81507749595}">
      <dgm:prSet phldrT="[Текст]"/>
      <dgm:spPr/>
      <dgm:t>
        <a:bodyPr/>
        <a:lstStyle/>
        <a:p>
          <a:endParaRPr lang="ru-RU" dirty="0"/>
        </a:p>
      </dgm:t>
    </dgm:pt>
    <dgm:pt modelId="{3940862C-C160-4D34-8196-EF4CEEA7566F}" type="sibTrans" cxnId="{ED74B881-9FC0-45F1-9899-E3506B08B4E1}">
      <dgm:prSet/>
      <dgm:spPr/>
      <dgm:t>
        <a:bodyPr/>
        <a:lstStyle/>
        <a:p>
          <a:endParaRPr lang="ru-RU"/>
        </a:p>
      </dgm:t>
    </dgm:pt>
    <dgm:pt modelId="{0E758969-52E9-4C23-B1C3-3397322C5294}" type="parTrans" cxnId="{ED74B881-9FC0-45F1-9899-E3506B08B4E1}">
      <dgm:prSet/>
      <dgm:spPr/>
      <dgm:t>
        <a:bodyPr/>
        <a:lstStyle/>
        <a:p>
          <a:endParaRPr lang="ru-RU"/>
        </a:p>
      </dgm:t>
    </dgm:pt>
    <dgm:pt modelId="{CF7958F9-C409-4AA6-BAA1-4AF15D4DEC46}" type="sibTrans" cxnId="{A14B527A-3C6C-480C-B03F-662F645E4813}">
      <dgm:prSet/>
      <dgm:spPr/>
      <dgm:t>
        <a:bodyPr/>
        <a:lstStyle/>
        <a:p>
          <a:endParaRPr lang="ru-RU"/>
        </a:p>
      </dgm:t>
    </dgm:pt>
    <dgm:pt modelId="{9F1C0E90-BDD9-4B71-9761-575880C36A03}" type="parTrans" cxnId="{A14B527A-3C6C-480C-B03F-662F645E4813}">
      <dgm:prSet/>
      <dgm:spPr/>
      <dgm:t>
        <a:bodyPr/>
        <a:lstStyle/>
        <a:p>
          <a:endParaRPr lang="ru-RU"/>
        </a:p>
      </dgm:t>
    </dgm:pt>
    <dgm:pt modelId="{119D5DA5-499A-4849-869C-A9D8B72B8057}">
      <dgm:prSet custT="1"/>
      <dgm:spPr/>
      <dgm:t>
        <a:bodyPr/>
        <a:lstStyle/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Без требования по открытию расчетного счета в Банке </a:t>
          </a:r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(44 и 223 ФЗ)</a:t>
          </a:r>
          <a:endParaRPr lang="ru-RU" sz="1800" i="1" dirty="0"/>
        </a:p>
      </dgm:t>
    </dgm:pt>
    <dgm:pt modelId="{70E03345-3F99-4E67-8145-85DFB7F2A84B}" type="parTrans" cxnId="{ED7CE705-D150-48C5-966F-A440AB15C472}">
      <dgm:prSet/>
      <dgm:spPr/>
      <dgm:t>
        <a:bodyPr/>
        <a:lstStyle/>
        <a:p>
          <a:endParaRPr lang="ru-RU"/>
        </a:p>
      </dgm:t>
    </dgm:pt>
    <dgm:pt modelId="{BAEF5F89-D3AD-4D3F-A278-FDDDE4FE9C8C}" type="sibTrans" cxnId="{ED7CE705-D150-48C5-966F-A440AB15C472}">
      <dgm:prSet/>
      <dgm:spPr/>
      <dgm:t>
        <a:bodyPr/>
        <a:lstStyle/>
        <a:p>
          <a:endParaRPr lang="ru-RU"/>
        </a:p>
      </dgm:t>
    </dgm:pt>
    <dgm:pt modelId="{0D19BB43-0133-4219-B64B-3C400486C5F0}">
      <dgm:prSet phldrT="[Текст]"/>
      <dgm:spPr/>
      <dgm:t>
        <a:bodyPr/>
        <a:lstStyle/>
        <a:p>
          <a:endParaRPr lang="ru-RU" dirty="0"/>
        </a:p>
      </dgm:t>
    </dgm:pt>
    <dgm:pt modelId="{B58986E5-7653-4A49-92DF-F1CAC0D27C31}" type="parTrans" cxnId="{9FC41960-E411-4016-97E6-31B4839D5D94}">
      <dgm:prSet/>
      <dgm:spPr/>
      <dgm:t>
        <a:bodyPr/>
        <a:lstStyle/>
        <a:p>
          <a:endParaRPr lang="ru-RU"/>
        </a:p>
      </dgm:t>
    </dgm:pt>
    <dgm:pt modelId="{6FDA2FA0-6F58-4823-9920-94FC81953054}" type="sibTrans" cxnId="{9FC41960-E411-4016-97E6-31B4839D5D94}">
      <dgm:prSet/>
      <dgm:spPr/>
      <dgm:t>
        <a:bodyPr/>
        <a:lstStyle/>
        <a:p>
          <a:endParaRPr lang="ru-RU"/>
        </a:p>
      </dgm:t>
    </dgm:pt>
    <dgm:pt modelId="{B4E586C6-08E8-4694-BFC5-ABDE7CE747D5}">
      <dgm:prSet custT="1"/>
      <dgm:spPr/>
      <dgm:t>
        <a:bodyPr/>
        <a:lstStyle/>
        <a:p>
          <a:r>
            <a:rPr lang="ru-RU" sz="2200" b="1" dirty="0" smtClean="0">
              <a:solidFill>
                <a:schemeClr val="accent5">
                  <a:lumMod val="50000"/>
                </a:schemeClr>
              </a:solidFill>
            </a:rPr>
            <a:t>Срок гарантии до 36 мес.</a:t>
          </a:r>
          <a:endParaRPr lang="ru-RU" sz="2200" dirty="0"/>
        </a:p>
      </dgm:t>
    </dgm:pt>
    <dgm:pt modelId="{52E861ED-BC5B-4F0E-9343-C003E51CA24B}" type="parTrans" cxnId="{98D1E846-ADE2-4165-A7A3-EB5AC99D8906}">
      <dgm:prSet/>
      <dgm:spPr/>
      <dgm:t>
        <a:bodyPr/>
        <a:lstStyle/>
        <a:p>
          <a:endParaRPr lang="ru-RU"/>
        </a:p>
      </dgm:t>
    </dgm:pt>
    <dgm:pt modelId="{80AEB40F-A975-408B-8197-B014E8252FA7}" type="sibTrans" cxnId="{98D1E846-ADE2-4165-A7A3-EB5AC99D8906}">
      <dgm:prSet/>
      <dgm:spPr/>
      <dgm:t>
        <a:bodyPr/>
        <a:lstStyle/>
        <a:p>
          <a:endParaRPr lang="ru-RU"/>
        </a:p>
      </dgm:t>
    </dgm:pt>
    <dgm:pt modelId="{A2BF0B91-5EED-4E7F-BAA0-9D98DEC7A304}">
      <dgm:prSet/>
      <dgm:spPr/>
      <dgm:t>
        <a:bodyPr/>
        <a:lstStyle/>
        <a:p>
          <a:endParaRPr lang="ru-RU"/>
        </a:p>
      </dgm:t>
    </dgm:pt>
    <dgm:pt modelId="{8BFA6FE1-70E3-46A6-A314-23D3A864369F}" type="parTrans" cxnId="{325B1DBE-C6E8-4D76-9259-BA3E52D7FBE6}">
      <dgm:prSet/>
      <dgm:spPr/>
      <dgm:t>
        <a:bodyPr/>
        <a:lstStyle/>
        <a:p>
          <a:endParaRPr lang="ru-RU"/>
        </a:p>
      </dgm:t>
    </dgm:pt>
    <dgm:pt modelId="{24BDFAF9-9337-4B58-8991-902BF984F6C6}" type="sibTrans" cxnId="{325B1DBE-C6E8-4D76-9259-BA3E52D7FBE6}">
      <dgm:prSet/>
      <dgm:spPr/>
      <dgm:t>
        <a:bodyPr/>
        <a:lstStyle/>
        <a:p>
          <a:endParaRPr lang="ru-RU"/>
        </a:p>
      </dgm:t>
    </dgm:pt>
    <dgm:pt modelId="{43AA571E-E275-459E-8FE1-7A32ACBF8857}">
      <dgm:prSet custT="1"/>
      <dgm:spPr/>
      <dgm:t>
        <a:bodyPr/>
        <a:lstStyle/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Решение за 4 часа </a:t>
          </a:r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в рамках установленного лимита, без посещения Банка</a:t>
          </a:r>
          <a:endParaRPr lang="ru-RU" sz="1600" dirty="0"/>
        </a:p>
      </dgm:t>
    </dgm:pt>
    <dgm:pt modelId="{F7AF6523-196D-4569-9D14-44510A651B04}" type="parTrans" cxnId="{10CAA134-42BE-4405-BA73-2219E72D5737}">
      <dgm:prSet/>
      <dgm:spPr/>
      <dgm:t>
        <a:bodyPr/>
        <a:lstStyle/>
        <a:p>
          <a:endParaRPr lang="ru-RU"/>
        </a:p>
      </dgm:t>
    </dgm:pt>
    <dgm:pt modelId="{ABA8DBF2-1531-4BE9-A3CE-AF775022BAA9}" type="sibTrans" cxnId="{10CAA134-42BE-4405-BA73-2219E72D5737}">
      <dgm:prSet/>
      <dgm:spPr/>
      <dgm:t>
        <a:bodyPr/>
        <a:lstStyle/>
        <a:p>
          <a:endParaRPr lang="ru-RU"/>
        </a:p>
      </dgm:t>
    </dgm:pt>
    <dgm:pt modelId="{9C39E0BE-1211-4B36-A090-05F84796DF9C}">
      <dgm:prSet/>
      <dgm:spPr/>
      <dgm:t>
        <a:bodyPr/>
        <a:lstStyle/>
        <a:p>
          <a:endParaRPr lang="ru-RU"/>
        </a:p>
      </dgm:t>
    </dgm:pt>
    <dgm:pt modelId="{68EA959B-3B7B-421D-A3AC-AF741F08B434}" type="parTrans" cxnId="{607A2FA9-54E2-4B21-A9EA-A6547A9CB3DB}">
      <dgm:prSet/>
      <dgm:spPr/>
      <dgm:t>
        <a:bodyPr/>
        <a:lstStyle/>
        <a:p>
          <a:endParaRPr lang="ru-RU"/>
        </a:p>
      </dgm:t>
    </dgm:pt>
    <dgm:pt modelId="{FF5D5E35-8980-4FF7-B1BD-45F587EA660E}" type="sibTrans" cxnId="{607A2FA9-54E2-4B21-A9EA-A6547A9CB3DB}">
      <dgm:prSet/>
      <dgm:spPr/>
      <dgm:t>
        <a:bodyPr/>
        <a:lstStyle/>
        <a:p>
          <a:endParaRPr lang="ru-RU"/>
        </a:p>
      </dgm:t>
    </dgm:pt>
    <dgm:pt modelId="{F3C64BD8-D5DE-48CE-8E7E-B544B89C7E1C}">
      <dgm:prSet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Возможность установления лимита по предоставлению гарантий до 20 млн. руб.</a:t>
          </a:r>
          <a:endParaRPr lang="ru-RU" dirty="0"/>
        </a:p>
      </dgm:t>
    </dgm:pt>
    <dgm:pt modelId="{93994BF1-EB19-4CEE-8EB2-31D5DD2F57AB}" type="parTrans" cxnId="{B5982D73-B8A5-4981-AB30-8B4A075756D4}">
      <dgm:prSet/>
      <dgm:spPr/>
      <dgm:t>
        <a:bodyPr/>
        <a:lstStyle/>
        <a:p>
          <a:endParaRPr lang="ru-RU"/>
        </a:p>
      </dgm:t>
    </dgm:pt>
    <dgm:pt modelId="{9E4FC569-753D-4BDF-BD5A-C51B7B3E15F0}" type="sibTrans" cxnId="{B5982D73-B8A5-4981-AB30-8B4A075756D4}">
      <dgm:prSet/>
      <dgm:spPr/>
      <dgm:t>
        <a:bodyPr/>
        <a:lstStyle/>
        <a:p>
          <a:endParaRPr lang="ru-RU"/>
        </a:p>
      </dgm:t>
    </dgm:pt>
    <dgm:pt modelId="{BD52F0D9-993E-41B8-A4C8-D64BF620DA82}" type="pres">
      <dgm:prSet presAssocID="{4C0D08BC-A494-4C7D-B381-8D0E10F043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942D93-2B55-42E8-85F7-F91899A112D6}" type="pres">
      <dgm:prSet presAssocID="{2AA01584-B908-4FDA-930A-D81507749595}" presName="composite" presStyleCnt="0"/>
      <dgm:spPr/>
    </dgm:pt>
    <dgm:pt modelId="{57E5F82D-C245-46CD-A940-FC8F5CF3F34B}" type="pres">
      <dgm:prSet presAssocID="{2AA01584-B908-4FDA-930A-D81507749595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81DD9-0054-40B0-BF4F-049F100E83D6}" type="pres">
      <dgm:prSet presAssocID="{2AA01584-B908-4FDA-930A-D81507749595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D06E6-B0BF-4975-9744-D134EED8D84C}" type="pres">
      <dgm:prSet presAssocID="{3940862C-C160-4D34-8196-EF4CEEA7566F}" presName="sp" presStyleCnt="0"/>
      <dgm:spPr/>
    </dgm:pt>
    <dgm:pt modelId="{A3A73D4A-C699-447C-BF42-0740659A57BF}" type="pres">
      <dgm:prSet presAssocID="{CDA89D05-47BF-4E3D-9CD5-A431AD302E87}" presName="composite" presStyleCnt="0"/>
      <dgm:spPr/>
    </dgm:pt>
    <dgm:pt modelId="{E47DDA04-7B5E-44C1-BDAC-9FA19BACC24E}" type="pres">
      <dgm:prSet presAssocID="{CDA89D05-47BF-4E3D-9CD5-A431AD302E87}" presName="parentText" presStyleLbl="alignNode1" presStyleIdx="1" presStyleCnt="6" custLinFactNeighborY="10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B24B8-D056-48EB-B927-150F3B9DCEA2}" type="pres">
      <dgm:prSet presAssocID="{CDA89D05-47BF-4E3D-9CD5-A431AD302E87}" presName="descendantText" presStyleLbl="alignAcc1" presStyleIdx="1" presStyleCnt="6" custLinFactNeighborX="3418" custLinFactNeighborY="3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19921-7CE4-48C4-B8D7-7B56ECF2CD61}" type="pres">
      <dgm:prSet presAssocID="{190DAC46-92E8-4525-A9F9-F91492176AEB}" presName="sp" presStyleCnt="0"/>
      <dgm:spPr/>
    </dgm:pt>
    <dgm:pt modelId="{7B0BB152-F9EC-4101-B17C-5E777E421F74}" type="pres">
      <dgm:prSet presAssocID="{0D19BB43-0133-4219-B64B-3C400486C5F0}" presName="composite" presStyleCnt="0"/>
      <dgm:spPr/>
    </dgm:pt>
    <dgm:pt modelId="{8A782F07-DD20-4186-9C53-9EF3110F6AE9}" type="pres">
      <dgm:prSet presAssocID="{0D19BB43-0133-4219-B64B-3C400486C5F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11C04-A427-4A54-B0B1-A46660B709C7}" type="pres">
      <dgm:prSet presAssocID="{0D19BB43-0133-4219-B64B-3C400486C5F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DFFEC-EC90-4B90-8F58-AC7D070A35FE}" type="pres">
      <dgm:prSet presAssocID="{6FDA2FA0-6F58-4823-9920-94FC81953054}" presName="sp" presStyleCnt="0"/>
      <dgm:spPr/>
    </dgm:pt>
    <dgm:pt modelId="{C35B248B-BF3E-4E1F-AB94-22BDF2EDB728}" type="pres">
      <dgm:prSet presAssocID="{42051251-9F9F-4323-8D7C-07DEC716436D}" presName="composite" presStyleCnt="0"/>
      <dgm:spPr/>
    </dgm:pt>
    <dgm:pt modelId="{63940F91-D3F8-4E51-ACFC-00A40ECEA1FB}" type="pres">
      <dgm:prSet presAssocID="{42051251-9F9F-4323-8D7C-07DEC716436D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6C032-02A0-487B-B64B-E3480AF7515D}" type="pres">
      <dgm:prSet presAssocID="{42051251-9F9F-4323-8D7C-07DEC716436D}" presName="descendantText" presStyleLbl="alignAcc1" presStyleIdx="3" presStyleCnt="6" custScaleY="117167" custLinFactNeighborX="644" custLinFactNeighborY="1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D4312-BAEF-4695-97C8-6584C51A4D92}" type="pres">
      <dgm:prSet presAssocID="{C2C57C67-0A8C-463D-BBD8-C6C268D143E2}" presName="sp" presStyleCnt="0"/>
      <dgm:spPr/>
    </dgm:pt>
    <dgm:pt modelId="{2AC9102F-BEB6-4034-88C3-8E4B5B7E307F}" type="pres">
      <dgm:prSet presAssocID="{9C39E0BE-1211-4B36-A090-05F84796DF9C}" presName="composite" presStyleCnt="0"/>
      <dgm:spPr/>
    </dgm:pt>
    <dgm:pt modelId="{D81136FC-C94A-40ED-95A4-6C90029E871F}" type="pres">
      <dgm:prSet presAssocID="{9C39E0BE-1211-4B36-A090-05F84796DF9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08335-36BE-4E39-BD7B-B9D5D6FBDD64}" type="pres">
      <dgm:prSet presAssocID="{9C39E0BE-1211-4B36-A090-05F84796DF9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C21B6-F8EE-48A5-B992-5013B0743170}" type="pres">
      <dgm:prSet presAssocID="{FF5D5E35-8980-4FF7-B1BD-45F587EA660E}" presName="sp" presStyleCnt="0"/>
      <dgm:spPr/>
    </dgm:pt>
    <dgm:pt modelId="{A7FA2981-4B44-4567-B934-38E87702AD40}" type="pres">
      <dgm:prSet presAssocID="{A2BF0B91-5EED-4E7F-BAA0-9D98DEC7A304}" presName="composite" presStyleCnt="0"/>
      <dgm:spPr/>
    </dgm:pt>
    <dgm:pt modelId="{DA6FE74F-FB00-4277-921D-79E6A2463EE4}" type="pres">
      <dgm:prSet presAssocID="{A2BF0B91-5EED-4E7F-BAA0-9D98DEC7A30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44D6D-A772-4D5C-B05E-F236B841278C}" type="pres">
      <dgm:prSet presAssocID="{A2BF0B91-5EED-4E7F-BAA0-9D98DEC7A30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4B527A-3C6C-480C-B03F-662F645E4813}" srcId="{2AA01584-B908-4FDA-930A-D81507749595}" destId="{91EFAEF1-149B-4484-8BCA-A23F13297260}" srcOrd="0" destOrd="0" parTransId="{9F1C0E90-BDD9-4B71-9761-575880C36A03}" sibTransId="{CF7958F9-C409-4AA6-BAA1-4AF15D4DEC46}"/>
    <dgm:cxn modelId="{26741066-128E-4DC8-842F-489E012E0CE6}" type="presOf" srcId="{43AA571E-E275-459E-8FE1-7A32ACBF8857}" destId="{85B44D6D-A772-4D5C-B05E-F236B841278C}" srcOrd="0" destOrd="0" presId="urn:microsoft.com/office/officeart/2005/8/layout/chevron2"/>
    <dgm:cxn modelId="{B5982D73-B8A5-4981-AB30-8B4A075756D4}" srcId="{9C39E0BE-1211-4B36-A090-05F84796DF9C}" destId="{F3C64BD8-D5DE-48CE-8E7E-B544B89C7E1C}" srcOrd="0" destOrd="0" parTransId="{93994BF1-EB19-4CEE-8EB2-31D5DD2F57AB}" sibTransId="{9E4FC569-753D-4BDF-BD5A-C51B7B3E15F0}"/>
    <dgm:cxn modelId="{B93D107F-851A-48A7-AA08-6B1BE51BEAEE}" type="presOf" srcId="{119D5DA5-499A-4849-869C-A9D8B72B8057}" destId="{AA86C032-02A0-487B-B64B-E3480AF7515D}" srcOrd="0" destOrd="0" presId="urn:microsoft.com/office/officeart/2005/8/layout/chevron2"/>
    <dgm:cxn modelId="{90162320-FAF4-4334-9877-BBCDF366AD70}" srcId="{CDA89D05-47BF-4E3D-9CD5-A431AD302E87}" destId="{1A3363B8-FF81-461A-8273-36F0950C40DD}" srcOrd="0" destOrd="0" parTransId="{5A60FBD1-EF8E-41CA-8DE1-CC087443EADA}" sibTransId="{F00B6102-2DBB-4C1F-874D-1A178BD908F8}"/>
    <dgm:cxn modelId="{4CC49077-698C-43A5-8F5B-C2688E900BA5}" type="presOf" srcId="{B4E586C6-08E8-4694-BFC5-ABDE7CE747D5}" destId="{05911C04-A427-4A54-B0B1-A46660B709C7}" srcOrd="0" destOrd="0" presId="urn:microsoft.com/office/officeart/2005/8/layout/chevron2"/>
    <dgm:cxn modelId="{90B1CEAF-F38A-4AF5-B4B3-91FD097DF7AB}" type="presOf" srcId="{A2BF0B91-5EED-4E7F-BAA0-9D98DEC7A304}" destId="{DA6FE74F-FB00-4277-921D-79E6A2463EE4}" srcOrd="0" destOrd="0" presId="urn:microsoft.com/office/officeart/2005/8/layout/chevron2"/>
    <dgm:cxn modelId="{4C4EE296-6E7C-4870-9E7A-759168D38204}" type="presOf" srcId="{CDA89D05-47BF-4E3D-9CD5-A431AD302E87}" destId="{E47DDA04-7B5E-44C1-BDAC-9FA19BACC24E}" srcOrd="0" destOrd="0" presId="urn:microsoft.com/office/officeart/2005/8/layout/chevron2"/>
    <dgm:cxn modelId="{3C15C056-48DD-40E8-900F-BBD0D64214A3}" type="presOf" srcId="{9C39E0BE-1211-4B36-A090-05F84796DF9C}" destId="{D81136FC-C94A-40ED-95A4-6C90029E871F}" srcOrd="0" destOrd="0" presId="urn:microsoft.com/office/officeart/2005/8/layout/chevron2"/>
    <dgm:cxn modelId="{616A2984-BF48-42E5-992E-5A5EDAD45939}" type="presOf" srcId="{4C0D08BC-A494-4C7D-B381-8D0E10F04314}" destId="{BD52F0D9-993E-41B8-A4C8-D64BF620DA82}" srcOrd="0" destOrd="0" presId="urn:microsoft.com/office/officeart/2005/8/layout/chevron2"/>
    <dgm:cxn modelId="{607A2FA9-54E2-4B21-A9EA-A6547A9CB3DB}" srcId="{4C0D08BC-A494-4C7D-B381-8D0E10F04314}" destId="{9C39E0BE-1211-4B36-A090-05F84796DF9C}" srcOrd="4" destOrd="0" parTransId="{68EA959B-3B7B-421D-A3AC-AF741F08B434}" sibTransId="{FF5D5E35-8980-4FF7-B1BD-45F587EA660E}"/>
    <dgm:cxn modelId="{98D1E846-ADE2-4165-A7A3-EB5AC99D8906}" srcId="{0D19BB43-0133-4219-B64B-3C400486C5F0}" destId="{B4E586C6-08E8-4694-BFC5-ABDE7CE747D5}" srcOrd="0" destOrd="0" parTransId="{52E861ED-BC5B-4F0E-9343-C003E51CA24B}" sibTransId="{80AEB40F-A975-408B-8197-B014E8252FA7}"/>
    <dgm:cxn modelId="{8BFFED75-8958-4BC5-BC38-4D846775C247}" type="presOf" srcId="{F3C64BD8-D5DE-48CE-8E7E-B544B89C7E1C}" destId="{B3B08335-36BE-4E39-BD7B-B9D5D6FBDD64}" srcOrd="0" destOrd="0" presId="urn:microsoft.com/office/officeart/2005/8/layout/chevron2"/>
    <dgm:cxn modelId="{66A3E030-D8EF-4590-81BC-E3CFBF526A4F}" srcId="{4C0D08BC-A494-4C7D-B381-8D0E10F04314}" destId="{CDA89D05-47BF-4E3D-9CD5-A431AD302E87}" srcOrd="1" destOrd="0" parTransId="{B40FB0DB-73E2-4BC5-BD16-A149E5C7EA55}" sibTransId="{190DAC46-92E8-4525-A9F9-F91492176AEB}"/>
    <dgm:cxn modelId="{6A3B107F-E58B-4835-80C6-A1AE918D9515}" type="presOf" srcId="{0D19BB43-0133-4219-B64B-3C400486C5F0}" destId="{8A782F07-DD20-4186-9C53-9EF3110F6AE9}" srcOrd="0" destOrd="0" presId="urn:microsoft.com/office/officeart/2005/8/layout/chevron2"/>
    <dgm:cxn modelId="{77B21742-8EA1-42FD-BD63-895546210DF7}" type="presOf" srcId="{1A3363B8-FF81-461A-8273-36F0950C40DD}" destId="{77EB24B8-D056-48EB-B927-150F3B9DCEA2}" srcOrd="0" destOrd="0" presId="urn:microsoft.com/office/officeart/2005/8/layout/chevron2"/>
    <dgm:cxn modelId="{9FC41960-E411-4016-97E6-31B4839D5D94}" srcId="{4C0D08BC-A494-4C7D-B381-8D0E10F04314}" destId="{0D19BB43-0133-4219-B64B-3C400486C5F0}" srcOrd="2" destOrd="0" parTransId="{B58986E5-7653-4A49-92DF-F1CAC0D27C31}" sibTransId="{6FDA2FA0-6F58-4823-9920-94FC81953054}"/>
    <dgm:cxn modelId="{AF9DF9A5-A378-49D4-BE57-92EC29C6AF97}" srcId="{4C0D08BC-A494-4C7D-B381-8D0E10F04314}" destId="{42051251-9F9F-4323-8D7C-07DEC716436D}" srcOrd="3" destOrd="0" parTransId="{D18A5007-907F-4128-9563-59B591D10D02}" sibTransId="{C2C57C67-0A8C-463D-BBD8-C6C268D143E2}"/>
    <dgm:cxn modelId="{ED74B881-9FC0-45F1-9899-E3506B08B4E1}" srcId="{4C0D08BC-A494-4C7D-B381-8D0E10F04314}" destId="{2AA01584-B908-4FDA-930A-D81507749595}" srcOrd="0" destOrd="0" parTransId="{0E758969-52E9-4C23-B1C3-3397322C5294}" sibTransId="{3940862C-C160-4D34-8196-EF4CEEA7566F}"/>
    <dgm:cxn modelId="{FB7F65E2-FA9E-43FF-A728-55712C1EAA61}" type="presOf" srcId="{2AA01584-B908-4FDA-930A-D81507749595}" destId="{57E5F82D-C245-46CD-A940-FC8F5CF3F34B}" srcOrd="0" destOrd="0" presId="urn:microsoft.com/office/officeart/2005/8/layout/chevron2"/>
    <dgm:cxn modelId="{ED7CE705-D150-48C5-966F-A440AB15C472}" srcId="{42051251-9F9F-4323-8D7C-07DEC716436D}" destId="{119D5DA5-499A-4849-869C-A9D8B72B8057}" srcOrd="0" destOrd="0" parTransId="{70E03345-3F99-4E67-8145-85DFB7F2A84B}" sibTransId="{BAEF5F89-D3AD-4D3F-A278-FDDDE4FE9C8C}"/>
    <dgm:cxn modelId="{FE278F94-3476-4E72-9E46-C888EDD86CA7}" type="presOf" srcId="{42051251-9F9F-4323-8D7C-07DEC716436D}" destId="{63940F91-D3F8-4E51-ACFC-00A40ECEA1FB}" srcOrd="0" destOrd="0" presId="urn:microsoft.com/office/officeart/2005/8/layout/chevron2"/>
    <dgm:cxn modelId="{10CAA134-42BE-4405-BA73-2219E72D5737}" srcId="{A2BF0B91-5EED-4E7F-BAA0-9D98DEC7A304}" destId="{43AA571E-E275-459E-8FE1-7A32ACBF8857}" srcOrd="0" destOrd="0" parTransId="{F7AF6523-196D-4569-9D14-44510A651B04}" sibTransId="{ABA8DBF2-1531-4BE9-A3CE-AF775022BAA9}"/>
    <dgm:cxn modelId="{4B0B33E9-0C37-4BC3-8D03-0CA3260E6797}" type="presOf" srcId="{91EFAEF1-149B-4484-8BCA-A23F13297260}" destId="{47A81DD9-0054-40B0-BF4F-049F100E83D6}" srcOrd="0" destOrd="0" presId="urn:microsoft.com/office/officeart/2005/8/layout/chevron2"/>
    <dgm:cxn modelId="{325B1DBE-C6E8-4D76-9259-BA3E52D7FBE6}" srcId="{4C0D08BC-A494-4C7D-B381-8D0E10F04314}" destId="{A2BF0B91-5EED-4E7F-BAA0-9D98DEC7A304}" srcOrd="5" destOrd="0" parTransId="{8BFA6FE1-70E3-46A6-A314-23D3A864369F}" sibTransId="{24BDFAF9-9337-4B58-8991-902BF984F6C6}"/>
    <dgm:cxn modelId="{5881C143-108B-46DC-B6F4-6A06040CC6AD}" type="presParOf" srcId="{BD52F0D9-993E-41B8-A4C8-D64BF620DA82}" destId="{D7942D93-2B55-42E8-85F7-F91899A112D6}" srcOrd="0" destOrd="0" presId="urn:microsoft.com/office/officeart/2005/8/layout/chevron2"/>
    <dgm:cxn modelId="{623BD0A1-3BFF-4B1D-B642-D07ACDDDEFF9}" type="presParOf" srcId="{D7942D93-2B55-42E8-85F7-F91899A112D6}" destId="{57E5F82D-C245-46CD-A940-FC8F5CF3F34B}" srcOrd="0" destOrd="0" presId="urn:microsoft.com/office/officeart/2005/8/layout/chevron2"/>
    <dgm:cxn modelId="{16DD8D99-E3DA-4B17-A708-325C08A4EB89}" type="presParOf" srcId="{D7942D93-2B55-42E8-85F7-F91899A112D6}" destId="{47A81DD9-0054-40B0-BF4F-049F100E83D6}" srcOrd="1" destOrd="0" presId="urn:microsoft.com/office/officeart/2005/8/layout/chevron2"/>
    <dgm:cxn modelId="{3E25A2F7-DDCA-41B5-AEAE-3983929B4C9D}" type="presParOf" srcId="{BD52F0D9-993E-41B8-A4C8-D64BF620DA82}" destId="{104D06E6-B0BF-4975-9744-D134EED8D84C}" srcOrd="1" destOrd="0" presId="urn:microsoft.com/office/officeart/2005/8/layout/chevron2"/>
    <dgm:cxn modelId="{464E90B6-8AC3-48E8-A32C-E76A8E5C0D17}" type="presParOf" srcId="{BD52F0D9-993E-41B8-A4C8-D64BF620DA82}" destId="{A3A73D4A-C699-447C-BF42-0740659A57BF}" srcOrd="2" destOrd="0" presId="urn:microsoft.com/office/officeart/2005/8/layout/chevron2"/>
    <dgm:cxn modelId="{330D0725-990E-4650-85B5-4CC058A19637}" type="presParOf" srcId="{A3A73D4A-C699-447C-BF42-0740659A57BF}" destId="{E47DDA04-7B5E-44C1-BDAC-9FA19BACC24E}" srcOrd="0" destOrd="0" presId="urn:microsoft.com/office/officeart/2005/8/layout/chevron2"/>
    <dgm:cxn modelId="{8A2AA9D5-D497-4B0E-9112-CB5213232CB3}" type="presParOf" srcId="{A3A73D4A-C699-447C-BF42-0740659A57BF}" destId="{77EB24B8-D056-48EB-B927-150F3B9DCEA2}" srcOrd="1" destOrd="0" presId="urn:microsoft.com/office/officeart/2005/8/layout/chevron2"/>
    <dgm:cxn modelId="{33F08581-072C-4D99-8637-764096DCEBD0}" type="presParOf" srcId="{BD52F0D9-993E-41B8-A4C8-D64BF620DA82}" destId="{8DF19921-7CE4-48C4-B8D7-7B56ECF2CD61}" srcOrd="3" destOrd="0" presId="urn:microsoft.com/office/officeart/2005/8/layout/chevron2"/>
    <dgm:cxn modelId="{47C8DA0D-DB51-41DD-927E-9FFF689E2273}" type="presParOf" srcId="{BD52F0D9-993E-41B8-A4C8-D64BF620DA82}" destId="{7B0BB152-F9EC-4101-B17C-5E777E421F74}" srcOrd="4" destOrd="0" presId="urn:microsoft.com/office/officeart/2005/8/layout/chevron2"/>
    <dgm:cxn modelId="{1B3168B0-F938-4F33-802E-B005A351BBCA}" type="presParOf" srcId="{7B0BB152-F9EC-4101-B17C-5E777E421F74}" destId="{8A782F07-DD20-4186-9C53-9EF3110F6AE9}" srcOrd="0" destOrd="0" presId="urn:microsoft.com/office/officeart/2005/8/layout/chevron2"/>
    <dgm:cxn modelId="{4A2B09A8-D3DE-4B49-9D1E-FA870D4D71B4}" type="presParOf" srcId="{7B0BB152-F9EC-4101-B17C-5E777E421F74}" destId="{05911C04-A427-4A54-B0B1-A46660B709C7}" srcOrd="1" destOrd="0" presId="urn:microsoft.com/office/officeart/2005/8/layout/chevron2"/>
    <dgm:cxn modelId="{02BCE763-921B-4CEC-A780-FF38C540EC92}" type="presParOf" srcId="{BD52F0D9-993E-41B8-A4C8-D64BF620DA82}" destId="{24FDFFEC-EC90-4B90-8F58-AC7D070A35FE}" srcOrd="5" destOrd="0" presId="urn:microsoft.com/office/officeart/2005/8/layout/chevron2"/>
    <dgm:cxn modelId="{AAD2E7C4-5883-49FD-8ABB-113AB68B4CDF}" type="presParOf" srcId="{BD52F0D9-993E-41B8-A4C8-D64BF620DA82}" destId="{C35B248B-BF3E-4E1F-AB94-22BDF2EDB728}" srcOrd="6" destOrd="0" presId="urn:microsoft.com/office/officeart/2005/8/layout/chevron2"/>
    <dgm:cxn modelId="{2CC70EA4-4471-4892-A8B1-0C7C36FD0AA7}" type="presParOf" srcId="{C35B248B-BF3E-4E1F-AB94-22BDF2EDB728}" destId="{63940F91-D3F8-4E51-ACFC-00A40ECEA1FB}" srcOrd="0" destOrd="0" presId="urn:microsoft.com/office/officeart/2005/8/layout/chevron2"/>
    <dgm:cxn modelId="{7FF0280C-9781-44B8-9D3E-6DAACB8F9886}" type="presParOf" srcId="{C35B248B-BF3E-4E1F-AB94-22BDF2EDB728}" destId="{AA86C032-02A0-487B-B64B-E3480AF7515D}" srcOrd="1" destOrd="0" presId="urn:microsoft.com/office/officeart/2005/8/layout/chevron2"/>
    <dgm:cxn modelId="{D7F25210-5021-4CA9-8DBC-D1AA990A2BD3}" type="presParOf" srcId="{BD52F0D9-993E-41B8-A4C8-D64BF620DA82}" destId="{91BD4312-BAEF-4695-97C8-6584C51A4D92}" srcOrd="7" destOrd="0" presId="urn:microsoft.com/office/officeart/2005/8/layout/chevron2"/>
    <dgm:cxn modelId="{48C7E625-2415-46AF-9ABC-3D6160CCD0DB}" type="presParOf" srcId="{BD52F0D9-993E-41B8-A4C8-D64BF620DA82}" destId="{2AC9102F-BEB6-4034-88C3-8E4B5B7E307F}" srcOrd="8" destOrd="0" presId="urn:microsoft.com/office/officeart/2005/8/layout/chevron2"/>
    <dgm:cxn modelId="{E282558E-09F4-4E3B-9D62-FC61FF3087B6}" type="presParOf" srcId="{2AC9102F-BEB6-4034-88C3-8E4B5B7E307F}" destId="{D81136FC-C94A-40ED-95A4-6C90029E871F}" srcOrd="0" destOrd="0" presId="urn:microsoft.com/office/officeart/2005/8/layout/chevron2"/>
    <dgm:cxn modelId="{A7D0F4AA-410E-4787-A42B-DF23029E84D9}" type="presParOf" srcId="{2AC9102F-BEB6-4034-88C3-8E4B5B7E307F}" destId="{B3B08335-36BE-4E39-BD7B-B9D5D6FBDD64}" srcOrd="1" destOrd="0" presId="urn:microsoft.com/office/officeart/2005/8/layout/chevron2"/>
    <dgm:cxn modelId="{162442CA-AF31-4916-9673-CF661B7194B0}" type="presParOf" srcId="{BD52F0D9-993E-41B8-A4C8-D64BF620DA82}" destId="{1A7C21B6-F8EE-48A5-B992-5013B0743170}" srcOrd="9" destOrd="0" presId="urn:microsoft.com/office/officeart/2005/8/layout/chevron2"/>
    <dgm:cxn modelId="{0D9A7B59-ED10-4F6A-A2C8-26067F2431CB}" type="presParOf" srcId="{BD52F0D9-993E-41B8-A4C8-D64BF620DA82}" destId="{A7FA2981-4B44-4567-B934-38E87702AD40}" srcOrd="10" destOrd="0" presId="urn:microsoft.com/office/officeart/2005/8/layout/chevron2"/>
    <dgm:cxn modelId="{4C2CAAC6-F9BC-4668-84FF-9053A508DA49}" type="presParOf" srcId="{A7FA2981-4B44-4567-B934-38E87702AD40}" destId="{DA6FE74F-FB00-4277-921D-79E6A2463EE4}" srcOrd="0" destOrd="0" presId="urn:microsoft.com/office/officeart/2005/8/layout/chevron2"/>
    <dgm:cxn modelId="{686DA378-FAD8-4B53-80B1-39F69239C7C0}" type="presParOf" srcId="{A7FA2981-4B44-4567-B934-38E87702AD40}" destId="{85B44D6D-A772-4D5C-B05E-F236B84127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0D08BC-A494-4C7D-B381-8D0E10F04314}" type="doc">
      <dgm:prSet loTypeId="urn:microsoft.com/office/officeart/2005/8/layout/chevron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42051251-9F9F-4323-8D7C-07DEC716436D}">
      <dgm:prSet phldrT="[Текст]"/>
      <dgm:spPr/>
      <dgm:t>
        <a:bodyPr/>
        <a:lstStyle/>
        <a:p>
          <a:endParaRPr lang="ru-RU" dirty="0"/>
        </a:p>
      </dgm:t>
    </dgm:pt>
    <dgm:pt modelId="{C2C57C67-0A8C-463D-BBD8-C6C268D143E2}" type="sibTrans" cxnId="{AF9DF9A5-A378-49D4-BE57-92EC29C6AF97}">
      <dgm:prSet/>
      <dgm:spPr/>
      <dgm:t>
        <a:bodyPr/>
        <a:lstStyle/>
        <a:p>
          <a:endParaRPr lang="ru-RU"/>
        </a:p>
      </dgm:t>
    </dgm:pt>
    <dgm:pt modelId="{D18A5007-907F-4128-9563-59B591D10D02}" type="parTrans" cxnId="{AF9DF9A5-A378-49D4-BE57-92EC29C6AF97}">
      <dgm:prSet/>
      <dgm:spPr/>
      <dgm:t>
        <a:bodyPr/>
        <a:lstStyle/>
        <a:p>
          <a:endParaRPr lang="ru-RU"/>
        </a:p>
      </dgm:t>
    </dgm:pt>
    <dgm:pt modelId="{1A3363B8-FF81-461A-8273-36F0950C40DD}">
      <dgm:prSet phldrT="[Текст]" custT="1"/>
      <dgm:spPr/>
      <dgm:t>
        <a:bodyPr/>
        <a:lstStyle/>
        <a:p>
          <a:r>
            <a:rPr lang="ru-RU" sz="2200" dirty="0" smtClean="0"/>
            <a:t>Без подготовки для Банка специальной документации </a:t>
          </a:r>
          <a:r>
            <a:rPr lang="ru-RU" sz="2000" dirty="0" smtClean="0"/>
            <a:t>(</a:t>
          </a:r>
          <a:r>
            <a:rPr lang="ru-RU" sz="2000" i="1" dirty="0" smtClean="0"/>
            <a:t>информация принимается в том виде, в котором ведется).</a:t>
          </a:r>
          <a:endParaRPr lang="ru-RU" sz="2000" i="1" dirty="0"/>
        </a:p>
      </dgm:t>
    </dgm:pt>
    <dgm:pt modelId="{CDA89D05-47BF-4E3D-9CD5-A431AD302E87}">
      <dgm:prSet phldrT="[Текст]"/>
      <dgm:spPr/>
      <dgm:t>
        <a:bodyPr/>
        <a:lstStyle/>
        <a:p>
          <a:endParaRPr lang="ru-RU" dirty="0"/>
        </a:p>
      </dgm:t>
    </dgm:pt>
    <dgm:pt modelId="{190DAC46-92E8-4525-A9F9-F91492176AEB}" type="sibTrans" cxnId="{66A3E030-D8EF-4590-81BC-E3CFBF526A4F}">
      <dgm:prSet/>
      <dgm:spPr/>
      <dgm:t>
        <a:bodyPr/>
        <a:lstStyle/>
        <a:p>
          <a:endParaRPr lang="ru-RU"/>
        </a:p>
      </dgm:t>
    </dgm:pt>
    <dgm:pt modelId="{B40FB0DB-73E2-4BC5-BD16-A149E5C7EA55}" type="parTrans" cxnId="{66A3E030-D8EF-4590-81BC-E3CFBF526A4F}">
      <dgm:prSet/>
      <dgm:spPr/>
      <dgm:t>
        <a:bodyPr/>
        <a:lstStyle/>
        <a:p>
          <a:endParaRPr lang="ru-RU"/>
        </a:p>
      </dgm:t>
    </dgm:pt>
    <dgm:pt modelId="{F00B6102-2DBB-4C1F-874D-1A178BD908F8}" type="sibTrans" cxnId="{90162320-FAF4-4334-9877-BBCDF366AD70}">
      <dgm:prSet/>
      <dgm:spPr/>
      <dgm:t>
        <a:bodyPr/>
        <a:lstStyle/>
        <a:p>
          <a:endParaRPr lang="ru-RU"/>
        </a:p>
      </dgm:t>
    </dgm:pt>
    <dgm:pt modelId="{5A60FBD1-EF8E-41CA-8DE1-CC087443EADA}" type="parTrans" cxnId="{90162320-FAF4-4334-9877-BBCDF366AD70}">
      <dgm:prSet/>
      <dgm:spPr/>
      <dgm:t>
        <a:bodyPr/>
        <a:lstStyle/>
        <a:p>
          <a:endParaRPr lang="ru-RU"/>
        </a:p>
      </dgm:t>
    </dgm:pt>
    <dgm:pt modelId="{91EFAEF1-149B-4484-8BCA-A23F13297260}">
      <dgm:prSet phldrT="[Текст]" custT="1"/>
      <dgm:spPr/>
      <dgm:t>
        <a:bodyPr/>
        <a:lstStyle/>
        <a:p>
          <a:r>
            <a:rPr lang="ru-RU" sz="2200" dirty="0" smtClean="0"/>
            <a:t>Без предоставления </a:t>
          </a:r>
          <a:r>
            <a:rPr lang="ru-RU" sz="2000" i="1" dirty="0" smtClean="0"/>
            <a:t>справок (из налоговой, юстиции, других Банков и т.д.)</a:t>
          </a:r>
          <a:endParaRPr lang="ru-RU" sz="2000" i="1" dirty="0"/>
        </a:p>
      </dgm:t>
    </dgm:pt>
    <dgm:pt modelId="{2AA01584-B908-4FDA-930A-D81507749595}">
      <dgm:prSet phldrT="[Текст]"/>
      <dgm:spPr/>
      <dgm:t>
        <a:bodyPr/>
        <a:lstStyle/>
        <a:p>
          <a:endParaRPr lang="ru-RU" dirty="0"/>
        </a:p>
      </dgm:t>
    </dgm:pt>
    <dgm:pt modelId="{3940862C-C160-4D34-8196-EF4CEEA7566F}" type="sibTrans" cxnId="{ED74B881-9FC0-45F1-9899-E3506B08B4E1}">
      <dgm:prSet/>
      <dgm:spPr/>
      <dgm:t>
        <a:bodyPr/>
        <a:lstStyle/>
        <a:p>
          <a:endParaRPr lang="ru-RU"/>
        </a:p>
      </dgm:t>
    </dgm:pt>
    <dgm:pt modelId="{0E758969-52E9-4C23-B1C3-3397322C5294}" type="parTrans" cxnId="{ED74B881-9FC0-45F1-9899-E3506B08B4E1}">
      <dgm:prSet/>
      <dgm:spPr/>
      <dgm:t>
        <a:bodyPr/>
        <a:lstStyle/>
        <a:p>
          <a:endParaRPr lang="ru-RU"/>
        </a:p>
      </dgm:t>
    </dgm:pt>
    <dgm:pt modelId="{CF7958F9-C409-4AA6-BAA1-4AF15D4DEC46}" type="sibTrans" cxnId="{A14B527A-3C6C-480C-B03F-662F645E4813}">
      <dgm:prSet/>
      <dgm:spPr/>
      <dgm:t>
        <a:bodyPr/>
        <a:lstStyle/>
        <a:p>
          <a:endParaRPr lang="ru-RU"/>
        </a:p>
      </dgm:t>
    </dgm:pt>
    <dgm:pt modelId="{9F1C0E90-BDD9-4B71-9761-575880C36A03}" type="parTrans" cxnId="{A14B527A-3C6C-480C-B03F-662F645E4813}">
      <dgm:prSet/>
      <dgm:spPr/>
      <dgm:t>
        <a:bodyPr/>
        <a:lstStyle/>
        <a:p>
          <a:endParaRPr lang="ru-RU"/>
        </a:p>
      </dgm:t>
    </dgm:pt>
    <dgm:pt modelId="{119D5DA5-499A-4849-869C-A9D8B72B8057}">
      <dgm:prSet custT="1"/>
      <dgm:spPr/>
      <dgm:t>
        <a:bodyPr/>
        <a:lstStyle/>
        <a:p>
          <a:r>
            <a:rPr lang="ru-RU" sz="2200" i="0" dirty="0" smtClean="0"/>
            <a:t>Продукты без выезда кредитного инспектора на место ведения бизнеса  (при залоге 100% недвижимость</a:t>
          </a:r>
          <a:r>
            <a:rPr lang="ru-RU" sz="2200" i="1" dirty="0" smtClean="0"/>
            <a:t>)</a:t>
          </a:r>
          <a:endParaRPr lang="ru-RU" sz="2200" i="1" dirty="0"/>
        </a:p>
      </dgm:t>
    </dgm:pt>
    <dgm:pt modelId="{70E03345-3F99-4E67-8145-85DFB7F2A84B}" type="parTrans" cxnId="{ED7CE705-D150-48C5-966F-A440AB15C472}">
      <dgm:prSet/>
      <dgm:spPr/>
      <dgm:t>
        <a:bodyPr/>
        <a:lstStyle/>
        <a:p>
          <a:endParaRPr lang="ru-RU"/>
        </a:p>
      </dgm:t>
    </dgm:pt>
    <dgm:pt modelId="{BAEF5F89-D3AD-4D3F-A278-FDDDE4FE9C8C}" type="sibTrans" cxnId="{ED7CE705-D150-48C5-966F-A440AB15C472}">
      <dgm:prSet/>
      <dgm:spPr/>
      <dgm:t>
        <a:bodyPr/>
        <a:lstStyle/>
        <a:p>
          <a:endParaRPr lang="ru-RU"/>
        </a:p>
      </dgm:t>
    </dgm:pt>
    <dgm:pt modelId="{0D19BB43-0133-4219-B64B-3C400486C5F0}">
      <dgm:prSet phldrT="[Текст]"/>
      <dgm:spPr/>
      <dgm:t>
        <a:bodyPr/>
        <a:lstStyle/>
        <a:p>
          <a:endParaRPr lang="ru-RU" dirty="0"/>
        </a:p>
      </dgm:t>
    </dgm:pt>
    <dgm:pt modelId="{B58986E5-7653-4A49-92DF-F1CAC0D27C31}" type="parTrans" cxnId="{9FC41960-E411-4016-97E6-31B4839D5D94}">
      <dgm:prSet/>
      <dgm:spPr/>
      <dgm:t>
        <a:bodyPr/>
        <a:lstStyle/>
        <a:p>
          <a:endParaRPr lang="ru-RU"/>
        </a:p>
      </dgm:t>
    </dgm:pt>
    <dgm:pt modelId="{6FDA2FA0-6F58-4823-9920-94FC81953054}" type="sibTrans" cxnId="{9FC41960-E411-4016-97E6-31B4839D5D94}">
      <dgm:prSet/>
      <dgm:spPr/>
      <dgm:t>
        <a:bodyPr/>
        <a:lstStyle/>
        <a:p>
          <a:endParaRPr lang="ru-RU"/>
        </a:p>
      </dgm:t>
    </dgm:pt>
    <dgm:pt modelId="{B4E586C6-08E8-4694-BFC5-ABDE7CE747D5}">
      <dgm:prSet custT="1"/>
      <dgm:spPr/>
      <dgm:t>
        <a:bodyPr/>
        <a:lstStyle/>
        <a:p>
          <a:r>
            <a:rPr lang="ru-RU" sz="2200" dirty="0" smtClean="0"/>
            <a:t>Оформление заявки на кредит/овердрафт через сайт Банка. В Банк только один раз –на подписание!</a:t>
          </a:r>
          <a:endParaRPr lang="ru-RU" sz="2200" dirty="0"/>
        </a:p>
      </dgm:t>
    </dgm:pt>
    <dgm:pt modelId="{52E861ED-BC5B-4F0E-9343-C003E51CA24B}" type="parTrans" cxnId="{98D1E846-ADE2-4165-A7A3-EB5AC99D8906}">
      <dgm:prSet/>
      <dgm:spPr/>
      <dgm:t>
        <a:bodyPr/>
        <a:lstStyle/>
        <a:p>
          <a:endParaRPr lang="ru-RU"/>
        </a:p>
      </dgm:t>
    </dgm:pt>
    <dgm:pt modelId="{80AEB40F-A975-408B-8197-B014E8252FA7}" type="sibTrans" cxnId="{98D1E846-ADE2-4165-A7A3-EB5AC99D8906}">
      <dgm:prSet/>
      <dgm:spPr/>
      <dgm:t>
        <a:bodyPr/>
        <a:lstStyle/>
        <a:p>
          <a:endParaRPr lang="ru-RU"/>
        </a:p>
      </dgm:t>
    </dgm:pt>
    <dgm:pt modelId="{BD52F0D9-993E-41B8-A4C8-D64BF620DA82}" type="pres">
      <dgm:prSet presAssocID="{4C0D08BC-A494-4C7D-B381-8D0E10F043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942D93-2B55-42E8-85F7-F91899A112D6}" type="pres">
      <dgm:prSet presAssocID="{2AA01584-B908-4FDA-930A-D81507749595}" presName="composite" presStyleCnt="0"/>
      <dgm:spPr/>
    </dgm:pt>
    <dgm:pt modelId="{57E5F82D-C245-46CD-A940-FC8F5CF3F34B}" type="pres">
      <dgm:prSet presAssocID="{2AA01584-B908-4FDA-930A-D8150774959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81DD9-0054-40B0-BF4F-049F100E83D6}" type="pres">
      <dgm:prSet presAssocID="{2AA01584-B908-4FDA-930A-D8150774959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D06E6-B0BF-4975-9744-D134EED8D84C}" type="pres">
      <dgm:prSet presAssocID="{3940862C-C160-4D34-8196-EF4CEEA7566F}" presName="sp" presStyleCnt="0"/>
      <dgm:spPr/>
    </dgm:pt>
    <dgm:pt modelId="{A3A73D4A-C699-447C-BF42-0740659A57BF}" type="pres">
      <dgm:prSet presAssocID="{CDA89D05-47BF-4E3D-9CD5-A431AD302E87}" presName="composite" presStyleCnt="0"/>
      <dgm:spPr/>
    </dgm:pt>
    <dgm:pt modelId="{E47DDA04-7B5E-44C1-BDAC-9FA19BACC24E}" type="pres">
      <dgm:prSet presAssocID="{CDA89D05-47BF-4E3D-9CD5-A431AD302E87}" presName="parentText" presStyleLbl="alignNode1" presStyleIdx="1" presStyleCnt="4" custLinFactNeighborY="10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B24B8-D056-48EB-B927-150F3B9DCEA2}" type="pres">
      <dgm:prSet presAssocID="{CDA89D05-47BF-4E3D-9CD5-A431AD302E87}" presName="descendantText" presStyleLbl="alignAcc1" presStyleIdx="1" presStyleCnt="4" custLinFactNeighborX="3418" custLinFactNeighborY="3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19921-7CE4-48C4-B8D7-7B56ECF2CD61}" type="pres">
      <dgm:prSet presAssocID="{190DAC46-92E8-4525-A9F9-F91492176AEB}" presName="sp" presStyleCnt="0"/>
      <dgm:spPr/>
    </dgm:pt>
    <dgm:pt modelId="{7B0BB152-F9EC-4101-B17C-5E777E421F74}" type="pres">
      <dgm:prSet presAssocID="{0D19BB43-0133-4219-B64B-3C400486C5F0}" presName="composite" presStyleCnt="0"/>
      <dgm:spPr/>
    </dgm:pt>
    <dgm:pt modelId="{8A782F07-DD20-4186-9C53-9EF3110F6AE9}" type="pres">
      <dgm:prSet presAssocID="{0D19BB43-0133-4219-B64B-3C400486C5F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11C04-A427-4A54-B0B1-A46660B709C7}" type="pres">
      <dgm:prSet presAssocID="{0D19BB43-0133-4219-B64B-3C400486C5F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DFFEC-EC90-4B90-8F58-AC7D070A35FE}" type="pres">
      <dgm:prSet presAssocID="{6FDA2FA0-6F58-4823-9920-94FC81953054}" presName="sp" presStyleCnt="0"/>
      <dgm:spPr/>
    </dgm:pt>
    <dgm:pt modelId="{C35B248B-BF3E-4E1F-AB94-22BDF2EDB728}" type="pres">
      <dgm:prSet presAssocID="{42051251-9F9F-4323-8D7C-07DEC716436D}" presName="composite" presStyleCnt="0"/>
      <dgm:spPr/>
    </dgm:pt>
    <dgm:pt modelId="{63940F91-D3F8-4E51-ACFC-00A40ECEA1FB}" type="pres">
      <dgm:prSet presAssocID="{42051251-9F9F-4323-8D7C-07DEC716436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6C032-02A0-487B-B64B-E3480AF7515D}" type="pres">
      <dgm:prSet presAssocID="{42051251-9F9F-4323-8D7C-07DEC716436D}" presName="descendantText" presStyleLbl="alignAcc1" presStyleIdx="3" presStyleCnt="4" custScaleY="117167" custLinFactNeighborX="644" custLinFactNeighborY="1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D1E846-ADE2-4165-A7A3-EB5AC99D8906}" srcId="{0D19BB43-0133-4219-B64B-3C400486C5F0}" destId="{B4E586C6-08E8-4694-BFC5-ABDE7CE747D5}" srcOrd="0" destOrd="0" parTransId="{52E861ED-BC5B-4F0E-9343-C003E51CA24B}" sibTransId="{80AEB40F-A975-408B-8197-B014E8252FA7}"/>
    <dgm:cxn modelId="{A14B527A-3C6C-480C-B03F-662F645E4813}" srcId="{2AA01584-B908-4FDA-930A-D81507749595}" destId="{91EFAEF1-149B-4484-8BCA-A23F13297260}" srcOrd="0" destOrd="0" parTransId="{9F1C0E90-BDD9-4B71-9761-575880C36A03}" sibTransId="{CF7958F9-C409-4AA6-BAA1-4AF15D4DEC46}"/>
    <dgm:cxn modelId="{ED74B881-9FC0-45F1-9899-E3506B08B4E1}" srcId="{4C0D08BC-A494-4C7D-B381-8D0E10F04314}" destId="{2AA01584-B908-4FDA-930A-D81507749595}" srcOrd="0" destOrd="0" parTransId="{0E758969-52E9-4C23-B1C3-3397322C5294}" sibTransId="{3940862C-C160-4D34-8196-EF4CEEA7566F}"/>
    <dgm:cxn modelId="{8C83E41E-89DC-466A-8F1F-1C5BCA8EC5F3}" type="presOf" srcId="{119D5DA5-499A-4849-869C-A9D8B72B8057}" destId="{AA86C032-02A0-487B-B64B-E3480AF7515D}" srcOrd="0" destOrd="0" presId="urn:microsoft.com/office/officeart/2005/8/layout/chevron2"/>
    <dgm:cxn modelId="{0D7DFD4F-824C-4950-986C-D4244917E0D5}" type="presOf" srcId="{4C0D08BC-A494-4C7D-B381-8D0E10F04314}" destId="{BD52F0D9-993E-41B8-A4C8-D64BF620DA82}" srcOrd="0" destOrd="0" presId="urn:microsoft.com/office/officeart/2005/8/layout/chevron2"/>
    <dgm:cxn modelId="{AF9DF9A5-A378-49D4-BE57-92EC29C6AF97}" srcId="{4C0D08BC-A494-4C7D-B381-8D0E10F04314}" destId="{42051251-9F9F-4323-8D7C-07DEC716436D}" srcOrd="3" destOrd="0" parTransId="{D18A5007-907F-4128-9563-59B591D10D02}" sibTransId="{C2C57C67-0A8C-463D-BBD8-C6C268D143E2}"/>
    <dgm:cxn modelId="{90162320-FAF4-4334-9877-BBCDF366AD70}" srcId="{CDA89D05-47BF-4E3D-9CD5-A431AD302E87}" destId="{1A3363B8-FF81-461A-8273-36F0950C40DD}" srcOrd="0" destOrd="0" parTransId="{5A60FBD1-EF8E-41CA-8DE1-CC087443EADA}" sibTransId="{F00B6102-2DBB-4C1F-874D-1A178BD908F8}"/>
    <dgm:cxn modelId="{93CACF20-206E-453B-9093-F9E704D11B8E}" type="presOf" srcId="{42051251-9F9F-4323-8D7C-07DEC716436D}" destId="{63940F91-D3F8-4E51-ACFC-00A40ECEA1FB}" srcOrd="0" destOrd="0" presId="urn:microsoft.com/office/officeart/2005/8/layout/chevron2"/>
    <dgm:cxn modelId="{10D49477-C5CB-4654-BBA2-CAB6BFFB5A48}" type="presOf" srcId="{91EFAEF1-149B-4484-8BCA-A23F13297260}" destId="{47A81DD9-0054-40B0-BF4F-049F100E83D6}" srcOrd="0" destOrd="0" presId="urn:microsoft.com/office/officeart/2005/8/layout/chevron2"/>
    <dgm:cxn modelId="{9FC41960-E411-4016-97E6-31B4839D5D94}" srcId="{4C0D08BC-A494-4C7D-B381-8D0E10F04314}" destId="{0D19BB43-0133-4219-B64B-3C400486C5F0}" srcOrd="2" destOrd="0" parTransId="{B58986E5-7653-4A49-92DF-F1CAC0D27C31}" sibTransId="{6FDA2FA0-6F58-4823-9920-94FC81953054}"/>
    <dgm:cxn modelId="{7F934EBB-FBA0-4665-9E54-A4C398D1805E}" type="presOf" srcId="{B4E586C6-08E8-4694-BFC5-ABDE7CE747D5}" destId="{05911C04-A427-4A54-B0B1-A46660B709C7}" srcOrd="0" destOrd="0" presId="urn:microsoft.com/office/officeart/2005/8/layout/chevron2"/>
    <dgm:cxn modelId="{E4CA8DD5-6737-4CF6-B130-661F5CB592F2}" type="presOf" srcId="{1A3363B8-FF81-461A-8273-36F0950C40DD}" destId="{77EB24B8-D056-48EB-B927-150F3B9DCEA2}" srcOrd="0" destOrd="0" presId="urn:microsoft.com/office/officeart/2005/8/layout/chevron2"/>
    <dgm:cxn modelId="{ED7CE705-D150-48C5-966F-A440AB15C472}" srcId="{42051251-9F9F-4323-8D7C-07DEC716436D}" destId="{119D5DA5-499A-4849-869C-A9D8B72B8057}" srcOrd="0" destOrd="0" parTransId="{70E03345-3F99-4E67-8145-85DFB7F2A84B}" sibTransId="{BAEF5F89-D3AD-4D3F-A278-FDDDE4FE9C8C}"/>
    <dgm:cxn modelId="{FCE773F1-9D28-44C0-9299-7748AD5AFBE4}" type="presOf" srcId="{CDA89D05-47BF-4E3D-9CD5-A431AD302E87}" destId="{E47DDA04-7B5E-44C1-BDAC-9FA19BACC24E}" srcOrd="0" destOrd="0" presId="urn:microsoft.com/office/officeart/2005/8/layout/chevron2"/>
    <dgm:cxn modelId="{23E175FE-39ED-469D-8FAB-317AB5E1D8F8}" type="presOf" srcId="{0D19BB43-0133-4219-B64B-3C400486C5F0}" destId="{8A782F07-DD20-4186-9C53-9EF3110F6AE9}" srcOrd="0" destOrd="0" presId="urn:microsoft.com/office/officeart/2005/8/layout/chevron2"/>
    <dgm:cxn modelId="{66A3E030-D8EF-4590-81BC-E3CFBF526A4F}" srcId="{4C0D08BC-A494-4C7D-B381-8D0E10F04314}" destId="{CDA89D05-47BF-4E3D-9CD5-A431AD302E87}" srcOrd="1" destOrd="0" parTransId="{B40FB0DB-73E2-4BC5-BD16-A149E5C7EA55}" sibTransId="{190DAC46-92E8-4525-A9F9-F91492176AEB}"/>
    <dgm:cxn modelId="{9EB7D029-9259-4E26-84D8-897C5547F879}" type="presOf" srcId="{2AA01584-B908-4FDA-930A-D81507749595}" destId="{57E5F82D-C245-46CD-A940-FC8F5CF3F34B}" srcOrd="0" destOrd="0" presId="urn:microsoft.com/office/officeart/2005/8/layout/chevron2"/>
    <dgm:cxn modelId="{DC38CDDC-D029-4C6C-A38B-ABB71158064B}" type="presParOf" srcId="{BD52F0D9-993E-41B8-A4C8-D64BF620DA82}" destId="{D7942D93-2B55-42E8-85F7-F91899A112D6}" srcOrd="0" destOrd="0" presId="urn:microsoft.com/office/officeart/2005/8/layout/chevron2"/>
    <dgm:cxn modelId="{A15314E7-8F73-413B-9B69-F6307DB28E13}" type="presParOf" srcId="{D7942D93-2B55-42E8-85F7-F91899A112D6}" destId="{57E5F82D-C245-46CD-A940-FC8F5CF3F34B}" srcOrd="0" destOrd="0" presId="urn:microsoft.com/office/officeart/2005/8/layout/chevron2"/>
    <dgm:cxn modelId="{1B045702-1A0D-4EBE-98C4-6DD79A5B8408}" type="presParOf" srcId="{D7942D93-2B55-42E8-85F7-F91899A112D6}" destId="{47A81DD9-0054-40B0-BF4F-049F100E83D6}" srcOrd="1" destOrd="0" presId="urn:microsoft.com/office/officeart/2005/8/layout/chevron2"/>
    <dgm:cxn modelId="{39FC437D-F2E4-49A7-A4BC-289B84827CD8}" type="presParOf" srcId="{BD52F0D9-993E-41B8-A4C8-D64BF620DA82}" destId="{104D06E6-B0BF-4975-9744-D134EED8D84C}" srcOrd="1" destOrd="0" presId="urn:microsoft.com/office/officeart/2005/8/layout/chevron2"/>
    <dgm:cxn modelId="{23A486A8-12DC-431F-9E47-CF602EF15B39}" type="presParOf" srcId="{BD52F0D9-993E-41B8-A4C8-D64BF620DA82}" destId="{A3A73D4A-C699-447C-BF42-0740659A57BF}" srcOrd="2" destOrd="0" presId="urn:microsoft.com/office/officeart/2005/8/layout/chevron2"/>
    <dgm:cxn modelId="{0AAA409A-4670-4BB5-B33B-13AE0F42A30E}" type="presParOf" srcId="{A3A73D4A-C699-447C-BF42-0740659A57BF}" destId="{E47DDA04-7B5E-44C1-BDAC-9FA19BACC24E}" srcOrd="0" destOrd="0" presId="urn:microsoft.com/office/officeart/2005/8/layout/chevron2"/>
    <dgm:cxn modelId="{AB031428-9ABC-463C-A2BE-D8D3F21B3081}" type="presParOf" srcId="{A3A73D4A-C699-447C-BF42-0740659A57BF}" destId="{77EB24B8-D056-48EB-B927-150F3B9DCEA2}" srcOrd="1" destOrd="0" presId="urn:microsoft.com/office/officeart/2005/8/layout/chevron2"/>
    <dgm:cxn modelId="{E95DC6E4-7E6F-4C3E-92AA-AEB8D154448A}" type="presParOf" srcId="{BD52F0D9-993E-41B8-A4C8-D64BF620DA82}" destId="{8DF19921-7CE4-48C4-B8D7-7B56ECF2CD61}" srcOrd="3" destOrd="0" presId="urn:microsoft.com/office/officeart/2005/8/layout/chevron2"/>
    <dgm:cxn modelId="{7DDC1130-736F-4CD2-8D6E-892CEB860291}" type="presParOf" srcId="{BD52F0D9-993E-41B8-A4C8-D64BF620DA82}" destId="{7B0BB152-F9EC-4101-B17C-5E777E421F74}" srcOrd="4" destOrd="0" presId="urn:microsoft.com/office/officeart/2005/8/layout/chevron2"/>
    <dgm:cxn modelId="{22ABA894-E7D8-4E8C-A952-2EF7DFB255ED}" type="presParOf" srcId="{7B0BB152-F9EC-4101-B17C-5E777E421F74}" destId="{8A782F07-DD20-4186-9C53-9EF3110F6AE9}" srcOrd="0" destOrd="0" presId="urn:microsoft.com/office/officeart/2005/8/layout/chevron2"/>
    <dgm:cxn modelId="{CD39F798-E510-4CE7-9C8F-8B484CA0353F}" type="presParOf" srcId="{7B0BB152-F9EC-4101-B17C-5E777E421F74}" destId="{05911C04-A427-4A54-B0B1-A46660B709C7}" srcOrd="1" destOrd="0" presId="urn:microsoft.com/office/officeart/2005/8/layout/chevron2"/>
    <dgm:cxn modelId="{425CCF36-63EB-43D1-9138-BE2EABEA536F}" type="presParOf" srcId="{BD52F0D9-993E-41B8-A4C8-D64BF620DA82}" destId="{24FDFFEC-EC90-4B90-8F58-AC7D070A35FE}" srcOrd="5" destOrd="0" presId="urn:microsoft.com/office/officeart/2005/8/layout/chevron2"/>
    <dgm:cxn modelId="{53463977-6C69-42D9-867A-1CB060764C45}" type="presParOf" srcId="{BD52F0D9-993E-41B8-A4C8-D64BF620DA82}" destId="{C35B248B-BF3E-4E1F-AB94-22BDF2EDB728}" srcOrd="6" destOrd="0" presId="urn:microsoft.com/office/officeart/2005/8/layout/chevron2"/>
    <dgm:cxn modelId="{9D144EB9-AF34-419A-9C9D-05B91A91675D}" type="presParOf" srcId="{C35B248B-BF3E-4E1F-AB94-22BDF2EDB728}" destId="{63940F91-D3F8-4E51-ACFC-00A40ECEA1FB}" srcOrd="0" destOrd="0" presId="urn:microsoft.com/office/officeart/2005/8/layout/chevron2"/>
    <dgm:cxn modelId="{F481ED8F-0CE9-47AC-A517-DE4CDB02BC4C}" type="presParOf" srcId="{C35B248B-BF3E-4E1F-AB94-22BDF2EDB728}" destId="{AA86C032-02A0-487B-B64B-E3480AF751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0D08BC-A494-4C7D-B381-8D0E10F04314}" type="doc">
      <dgm:prSet loTypeId="urn:microsoft.com/office/officeart/2005/8/layout/chevron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42051251-9F9F-4323-8D7C-07DEC716436D}">
      <dgm:prSet phldrT="[Текст]"/>
      <dgm:spPr/>
      <dgm:t>
        <a:bodyPr/>
        <a:lstStyle/>
        <a:p>
          <a:endParaRPr lang="ru-RU" dirty="0"/>
        </a:p>
      </dgm:t>
    </dgm:pt>
    <dgm:pt modelId="{C2C57C67-0A8C-463D-BBD8-C6C268D143E2}" type="sibTrans" cxnId="{AF9DF9A5-A378-49D4-BE57-92EC29C6AF97}">
      <dgm:prSet/>
      <dgm:spPr/>
      <dgm:t>
        <a:bodyPr/>
        <a:lstStyle/>
        <a:p>
          <a:endParaRPr lang="ru-RU"/>
        </a:p>
      </dgm:t>
    </dgm:pt>
    <dgm:pt modelId="{D18A5007-907F-4128-9563-59B591D10D02}" type="parTrans" cxnId="{AF9DF9A5-A378-49D4-BE57-92EC29C6AF97}">
      <dgm:prSet/>
      <dgm:spPr/>
      <dgm:t>
        <a:bodyPr/>
        <a:lstStyle/>
        <a:p>
          <a:endParaRPr lang="ru-RU"/>
        </a:p>
      </dgm:t>
    </dgm:pt>
    <dgm:pt modelId="{119D5DA5-499A-4849-869C-A9D8B72B8057}">
      <dgm:prSet custT="1"/>
      <dgm:spPr/>
      <dgm:t>
        <a:bodyPr/>
        <a:lstStyle/>
        <a:p>
          <a:r>
            <a:rPr lang="ru-RU" sz="2200" dirty="0" smtClean="0"/>
            <a:t>Персональный кредитный инспектор на весь срок действия кредитного договора. </a:t>
          </a:r>
          <a:endParaRPr lang="ru-RU" sz="2000" i="1" dirty="0"/>
        </a:p>
      </dgm:t>
    </dgm:pt>
    <dgm:pt modelId="{70E03345-3F99-4E67-8145-85DFB7F2A84B}" type="parTrans" cxnId="{ED7CE705-D150-48C5-966F-A440AB15C472}">
      <dgm:prSet/>
      <dgm:spPr/>
      <dgm:t>
        <a:bodyPr/>
        <a:lstStyle/>
        <a:p>
          <a:endParaRPr lang="ru-RU"/>
        </a:p>
      </dgm:t>
    </dgm:pt>
    <dgm:pt modelId="{BAEF5F89-D3AD-4D3F-A278-FDDDE4FE9C8C}" type="sibTrans" cxnId="{ED7CE705-D150-48C5-966F-A440AB15C472}">
      <dgm:prSet/>
      <dgm:spPr/>
      <dgm:t>
        <a:bodyPr/>
        <a:lstStyle/>
        <a:p>
          <a:endParaRPr lang="ru-RU"/>
        </a:p>
      </dgm:t>
    </dgm:pt>
    <dgm:pt modelId="{0D19BB43-0133-4219-B64B-3C400486C5F0}">
      <dgm:prSet phldrT="[Текст]"/>
      <dgm:spPr/>
      <dgm:t>
        <a:bodyPr/>
        <a:lstStyle/>
        <a:p>
          <a:endParaRPr lang="ru-RU" dirty="0"/>
        </a:p>
      </dgm:t>
    </dgm:pt>
    <dgm:pt modelId="{B58986E5-7653-4A49-92DF-F1CAC0D27C31}" type="parTrans" cxnId="{9FC41960-E411-4016-97E6-31B4839D5D94}">
      <dgm:prSet/>
      <dgm:spPr/>
      <dgm:t>
        <a:bodyPr/>
        <a:lstStyle/>
        <a:p>
          <a:endParaRPr lang="ru-RU"/>
        </a:p>
      </dgm:t>
    </dgm:pt>
    <dgm:pt modelId="{6FDA2FA0-6F58-4823-9920-94FC81953054}" type="sibTrans" cxnId="{9FC41960-E411-4016-97E6-31B4839D5D94}">
      <dgm:prSet/>
      <dgm:spPr/>
      <dgm:t>
        <a:bodyPr/>
        <a:lstStyle/>
        <a:p>
          <a:endParaRPr lang="ru-RU"/>
        </a:p>
      </dgm:t>
    </dgm:pt>
    <dgm:pt modelId="{B4E586C6-08E8-4694-BFC5-ABDE7CE747D5}">
      <dgm:prSet custT="1"/>
      <dgm:spPr/>
      <dgm:t>
        <a:bodyPr/>
        <a:lstStyle/>
        <a:p>
          <a:r>
            <a:rPr lang="ru-RU" sz="2200" dirty="0" smtClean="0"/>
            <a:t>Все условия по кредитной сделке</a:t>
          </a:r>
          <a:r>
            <a:rPr lang="ru-RU" sz="2400" dirty="0" smtClean="0"/>
            <a:t> </a:t>
          </a:r>
          <a:r>
            <a:rPr lang="ru-RU" sz="2200" dirty="0" smtClean="0"/>
            <a:t>(в </a:t>
          </a:r>
          <a:r>
            <a:rPr lang="ru-RU" sz="2200" dirty="0" err="1" smtClean="0"/>
            <a:t>т.ч</a:t>
          </a:r>
          <a:r>
            <a:rPr lang="ru-RU" sz="2200" dirty="0" smtClean="0"/>
            <a:t>. % ставки) озвучиваются сразу, на первоначальном этапе.</a:t>
          </a:r>
          <a:endParaRPr lang="ru-RU" sz="2200" dirty="0"/>
        </a:p>
      </dgm:t>
    </dgm:pt>
    <dgm:pt modelId="{52E861ED-BC5B-4F0E-9343-C003E51CA24B}" type="parTrans" cxnId="{98D1E846-ADE2-4165-A7A3-EB5AC99D8906}">
      <dgm:prSet/>
      <dgm:spPr/>
      <dgm:t>
        <a:bodyPr/>
        <a:lstStyle/>
        <a:p>
          <a:endParaRPr lang="ru-RU"/>
        </a:p>
      </dgm:t>
    </dgm:pt>
    <dgm:pt modelId="{80AEB40F-A975-408B-8197-B014E8252FA7}" type="sibTrans" cxnId="{98D1E846-ADE2-4165-A7A3-EB5AC99D8906}">
      <dgm:prSet/>
      <dgm:spPr/>
      <dgm:t>
        <a:bodyPr/>
        <a:lstStyle/>
        <a:p>
          <a:endParaRPr lang="ru-RU"/>
        </a:p>
      </dgm:t>
    </dgm:pt>
    <dgm:pt modelId="{E1EDCC9D-A6DF-4408-98CD-CF97802DF609}">
      <dgm:prSet phldrT="[Текст]"/>
      <dgm:spPr/>
      <dgm:t>
        <a:bodyPr/>
        <a:lstStyle/>
        <a:p>
          <a:endParaRPr lang="ru-RU" dirty="0"/>
        </a:p>
      </dgm:t>
    </dgm:pt>
    <dgm:pt modelId="{D72DA639-097A-47DE-AE8B-56F4FFD8E9DC}" type="parTrans" cxnId="{36B58999-93AB-4B9B-842B-65CC9736A29C}">
      <dgm:prSet/>
      <dgm:spPr/>
      <dgm:t>
        <a:bodyPr/>
        <a:lstStyle/>
        <a:p>
          <a:endParaRPr lang="ru-RU"/>
        </a:p>
      </dgm:t>
    </dgm:pt>
    <dgm:pt modelId="{77C9E805-8752-43BA-98CE-B0D828835E7E}" type="sibTrans" cxnId="{36B58999-93AB-4B9B-842B-65CC9736A29C}">
      <dgm:prSet/>
      <dgm:spPr/>
      <dgm:t>
        <a:bodyPr/>
        <a:lstStyle/>
        <a:p>
          <a:endParaRPr lang="ru-RU"/>
        </a:p>
      </dgm:t>
    </dgm:pt>
    <dgm:pt modelId="{DD82AD98-0B9F-4103-9722-6AB039270E79}">
      <dgm:prSet custT="1"/>
      <dgm:spPr/>
      <dgm:t>
        <a:bodyPr/>
        <a:lstStyle/>
        <a:p>
          <a:r>
            <a:rPr lang="ru-RU" sz="2200" dirty="0" smtClean="0"/>
            <a:t>СМС о ходе рассмотрения заявки на всех этапах</a:t>
          </a:r>
          <a:endParaRPr lang="ru-RU" sz="2200" dirty="0"/>
        </a:p>
      </dgm:t>
    </dgm:pt>
    <dgm:pt modelId="{2D3C1D4A-D26A-4FDF-B664-3559AAE4141A}" type="parTrans" cxnId="{3A3B4FBB-F900-4698-9F2F-2F3A36BB5804}">
      <dgm:prSet/>
      <dgm:spPr/>
      <dgm:t>
        <a:bodyPr/>
        <a:lstStyle/>
        <a:p>
          <a:endParaRPr lang="ru-RU"/>
        </a:p>
      </dgm:t>
    </dgm:pt>
    <dgm:pt modelId="{0A317762-B997-46A5-A114-D1BA925A6E6D}" type="sibTrans" cxnId="{3A3B4FBB-F900-4698-9F2F-2F3A36BB5804}">
      <dgm:prSet/>
      <dgm:spPr/>
      <dgm:t>
        <a:bodyPr/>
        <a:lstStyle/>
        <a:p>
          <a:endParaRPr lang="ru-RU"/>
        </a:p>
      </dgm:t>
    </dgm:pt>
    <dgm:pt modelId="{BD52F0D9-993E-41B8-A4C8-D64BF620DA82}" type="pres">
      <dgm:prSet presAssocID="{4C0D08BC-A494-4C7D-B381-8D0E10F043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0BB152-F9EC-4101-B17C-5E777E421F74}" type="pres">
      <dgm:prSet presAssocID="{0D19BB43-0133-4219-B64B-3C400486C5F0}" presName="composite" presStyleCnt="0"/>
      <dgm:spPr/>
    </dgm:pt>
    <dgm:pt modelId="{8A782F07-DD20-4186-9C53-9EF3110F6AE9}" type="pres">
      <dgm:prSet presAssocID="{0D19BB43-0133-4219-B64B-3C400486C5F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11C04-A427-4A54-B0B1-A46660B709C7}" type="pres">
      <dgm:prSet presAssocID="{0D19BB43-0133-4219-B64B-3C400486C5F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DFFEC-EC90-4B90-8F58-AC7D070A35FE}" type="pres">
      <dgm:prSet presAssocID="{6FDA2FA0-6F58-4823-9920-94FC81953054}" presName="sp" presStyleCnt="0"/>
      <dgm:spPr/>
    </dgm:pt>
    <dgm:pt modelId="{35C57C1C-262A-4BC4-B289-88506713EE05}" type="pres">
      <dgm:prSet presAssocID="{E1EDCC9D-A6DF-4408-98CD-CF97802DF609}" presName="composite" presStyleCnt="0"/>
      <dgm:spPr/>
    </dgm:pt>
    <dgm:pt modelId="{2DA5B9CD-7B90-492F-89D6-C07DB778C4D1}" type="pres">
      <dgm:prSet presAssocID="{E1EDCC9D-A6DF-4408-98CD-CF97802DF60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3B656-8E8D-4805-84CC-54C541341674}" type="pres">
      <dgm:prSet presAssocID="{E1EDCC9D-A6DF-4408-98CD-CF97802DF60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310EA-2C12-4703-B104-FDC41D1DA7FC}" type="pres">
      <dgm:prSet presAssocID="{77C9E805-8752-43BA-98CE-B0D828835E7E}" presName="sp" presStyleCnt="0"/>
      <dgm:spPr/>
    </dgm:pt>
    <dgm:pt modelId="{C35B248B-BF3E-4E1F-AB94-22BDF2EDB728}" type="pres">
      <dgm:prSet presAssocID="{42051251-9F9F-4323-8D7C-07DEC716436D}" presName="composite" presStyleCnt="0"/>
      <dgm:spPr/>
    </dgm:pt>
    <dgm:pt modelId="{63940F91-D3F8-4E51-ACFC-00A40ECEA1FB}" type="pres">
      <dgm:prSet presAssocID="{42051251-9F9F-4323-8D7C-07DEC716436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6C032-02A0-487B-B64B-E3480AF7515D}" type="pres">
      <dgm:prSet presAssocID="{42051251-9F9F-4323-8D7C-07DEC716436D}" presName="descendantText" presStyleLbl="alignAcc1" presStyleIdx="2" presStyleCnt="3" custScaleY="117167" custLinFactNeighborX="644" custLinFactNeighborY="1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D1E846-ADE2-4165-A7A3-EB5AC99D8906}" srcId="{0D19BB43-0133-4219-B64B-3C400486C5F0}" destId="{B4E586C6-08E8-4694-BFC5-ABDE7CE747D5}" srcOrd="0" destOrd="0" parTransId="{52E861ED-BC5B-4F0E-9343-C003E51CA24B}" sibTransId="{80AEB40F-A975-408B-8197-B014E8252FA7}"/>
    <dgm:cxn modelId="{47D283CD-010A-42D5-99D6-09125DA9701D}" type="presOf" srcId="{B4E586C6-08E8-4694-BFC5-ABDE7CE747D5}" destId="{05911C04-A427-4A54-B0B1-A46660B709C7}" srcOrd="0" destOrd="0" presId="urn:microsoft.com/office/officeart/2005/8/layout/chevron2"/>
    <dgm:cxn modelId="{31D44C8A-C60E-460B-B978-61F9945A076B}" type="presOf" srcId="{DD82AD98-0B9F-4103-9722-6AB039270E79}" destId="{7273B656-8E8D-4805-84CC-54C541341674}" srcOrd="0" destOrd="0" presId="urn:microsoft.com/office/officeart/2005/8/layout/chevron2"/>
    <dgm:cxn modelId="{AF9DF9A5-A378-49D4-BE57-92EC29C6AF97}" srcId="{4C0D08BC-A494-4C7D-B381-8D0E10F04314}" destId="{42051251-9F9F-4323-8D7C-07DEC716436D}" srcOrd="2" destOrd="0" parTransId="{D18A5007-907F-4128-9563-59B591D10D02}" sibTransId="{C2C57C67-0A8C-463D-BBD8-C6C268D143E2}"/>
    <dgm:cxn modelId="{3A3B4FBB-F900-4698-9F2F-2F3A36BB5804}" srcId="{E1EDCC9D-A6DF-4408-98CD-CF97802DF609}" destId="{DD82AD98-0B9F-4103-9722-6AB039270E79}" srcOrd="0" destOrd="0" parTransId="{2D3C1D4A-D26A-4FDF-B664-3559AAE4141A}" sibTransId="{0A317762-B997-46A5-A114-D1BA925A6E6D}"/>
    <dgm:cxn modelId="{142D9B0B-A653-4411-98FD-6F647B3CD60F}" type="presOf" srcId="{E1EDCC9D-A6DF-4408-98CD-CF97802DF609}" destId="{2DA5B9CD-7B90-492F-89D6-C07DB778C4D1}" srcOrd="0" destOrd="0" presId="urn:microsoft.com/office/officeart/2005/8/layout/chevron2"/>
    <dgm:cxn modelId="{86661B8F-01EC-420E-BCA4-F2BBDAC1875A}" type="presOf" srcId="{42051251-9F9F-4323-8D7C-07DEC716436D}" destId="{63940F91-D3F8-4E51-ACFC-00A40ECEA1FB}" srcOrd="0" destOrd="0" presId="urn:microsoft.com/office/officeart/2005/8/layout/chevron2"/>
    <dgm:cxn modelId="{FFC6D673-962D-421D-8A1D-F4186ABE7CB1}" type="presOf" srcId="{4C0D08BC-A494-4C7D-B381-8D0E10F04314}" destId="{BD52F0D9-993E-41B8-A4C8-D64BF620DA82}" srcOrd="0" destOrd="0" presId="urn:microsoft.com/office/officeart/2005/8/layout/chevron2"/>
    <dgm:cxn modelId="{9FC41960-E411-4016-97E6-31B4839D5D94}" srcId="{4C0D08BC-A494-4C7D-B381-8D0E10F04314}" destId="{0D19BB43-0133-4219-B64B-3C400486C5F0}" srcOrd="0" destOrd="0" parTransId="{B58986E5-7653-4A49-92DF-F1CAC0D27C31}" sibTransId="{6FDA2FA0-6F58-4823-9920-94FC81953054}"/>
    <dgm:cxn modelId="{782E72B2-7AC8-412E-AE73-3C6BCD9E329E}" type="presOf" srcId="{0D19BB43-0133-4219-B64B-3C400486C5F0}" destId="{8A782F07-DD20-4186-9C53-9EF3110F6AE9}" srcOrd="0" destOrd="0" presId="urn:microsoft.com/office/officeart/2005/8/layout/chevron2"/>
    <dgm:cxn modelId="{ED7CE705-D150-48C5-966F-A440AB15C472}" srcId="{42051251-9F9F-4323-8D7C-07DEC716436D}" destId="{119D5DA5-499A-4849-869C-A9D8B72B8057}" srcOrd="0" destOrd="0" parTransId="{70E03345-3F99-4E67-8145-85DFB7F2A84B}" sibTransId="{BAEF5F89-D3AD-4D3F-A278-FDDDE4FE9C8C}"/>
    <dgm:cxn modelId="{5DB4212D-2184-4B80-9D66-D9C0A9F614C8}" type="presOf" srcId="{119D5DA5-499A-4849-869C-A9D8B72B8057}" destId="{AA86C032-02A0-487B-B64B-E3480AF7515D}" srcOrd="0" destOrd="0" presId="urn:microsoft.com/office/officeart/2005/8/layout/chevron2"/>
    <dgm:cxn modelId="{36B58999-93AB-4B9B-842B-65CC9736A29C}" srcId="{4C0D08BC-A494-4C7D-B381-8D0E10F04314}" destId="{E1EDCC9D-A6DF-4408-98CD-CF97802DF609}" srcOrd="1" destOrd="0" parTransId="{D72DA639-097A-47DE-AE8B-56F4FFD8E9DC}" sibTransId="{77C9E805-8752-43BA-98CE-B0D828835E7E}"/>
    <dgm:cxn modelId="{669E47EE-26BF-463D-AEB3-B530D5CF35FC}" type="presParOf" srcId="{BD52F0D9-993E-41B8-A4C8-D64BF620DA82}" destId="{7B0BB152-F9EC-4101-B17C-5E777E421F74}" srcOrd="0" destOrd="0" presId="urn:microsoft.com/office/officeart/2005/8/layout/chevron2"/>
    <dgm:cxn modelId="{40E8693C-4208-4A8D-AFF4-91E32251FD3A}" type="presParOf" srcId="{7B0BB152-F9EC-4101-B17C-5E777E421F74}" destId="{8A782F07-DD20-4186-9C53-9EF3110F6AE9}" srcOrd="0" destOrd="0" presId="urn:microsoft.com/office/officeart/2005/8/layout/chevron2"/>
    <dgm:cxn modelId="{45BA1FC1-1FE0-4502-A68A-60EB3A8BEF67}" type="presParOf" srcId="{7B0BB152-F9EC-4101-B17C-5E777E421F74}" destId="{05911C04-A427-4A54-B0B1-A46660B709C7}" srcOrd="1" destOrd="0" presId="urn:microsoft.com/office/officeart/2005/8/layout/chevron2"/>
    <dgm:cxn modelId="{6A784094-9AC1-4DAE-9894-A4F85DE57E25}" type="presParOf" srcId="{BD52F0D9-993E-41B8-A4C8-D64BF620DA82}" destId="{24FDFFEC-EC90-4B90-8F58-AC7D070A35FE}" srcOrd="1" destOrd="0" presId="urn:microsoft.com/office/officeart/2005/8/layout/chevron2"/>
    <dgm:cxn modelId="{A7CBAD6A-A3E8-44A6-B923-C06992DA582F}" type="presParOf" srcId="{BD52F0D9-993E-41B8-A4C8-D64BF620DA82}" destId="{35C57C1C-262A-4BC4-B289-88506713EE05}" srcOrd="2" destOrd="0" presId="urn:microsoft.com/office/officeart/2005/8/layout/chevron2"/>
    <dgm:cxn modelId="{F62F6D78-5F22-4650-B982-AA5995BFE437}" type="presParOf" srcId="{35C57C1C-262A-4BC4-B289-88506713EE05}" destId="{2DA5B9CD-7B90-492F-89D6-C07DB778C4D1}" srcOrd="0" destOrd="0" presId="urn:microsoft.com/office/officeart/2005/8/layout/chevron2"/>
    <dgm:cxn modelId="{44889BB7-C27D-40C8-B033-E16B92FD8EDB}" type="presParOf" srcId="{35C57C1C-262A-4BC4-B289-88506713EE05}" destId="{7273B656-8E8D-4805-84CC-54C541341674}" srcOrd="1" destOrd="0" presId="urn:microsoft.com/office/officeart/2005/8/layout/chevron2"/>
    <dgm:cxn modelId="{89CE15CD-AB44-4775-908D-3EC4653198AE}" type="presParOf" srcId="{BD52F0D9-993E-41B8-A4C8-D64BF620DA82}" destId="{5E2310EA-2C12-4703-B104-FDC41D1DA7FC}" srcOrd="3" destOrd="0" presId="urn:microsoft.com/office/officeart/2005/8/layout/chevron2"/>
    <dgm:cxn modelId="{9B873B2A-1383-4AC6-BD12-F07932C728D5}" type="presParOf" srcId="{BD52F0D9-993E-41B8-A4C8-D64BF620DA82}" destId="{C35B248B-BF3E-4E1F-AB94-22BDF2EDB728}" srcOrd="4" destOrd="0" presId="urn:microsoft.com/office/officeart/2005/8/layout/chevron2"/>
    <dgm:cxn modelId="{9BF18319-88C4-44AB-B57E-CC91CB2E33C6}" type="presParOf" srcId="{C35B248B-BF3E-4E1F-AB94-22BDF2EDB728}" destId="{63940F91-D3F8-4E51-ACFC-00A40ECEA1FB}" srcOrd="0" destOrd="0" presId="urn:microsoft.com/office/officeart/2005/8/layout/chevron2"/>
    <dgm:cxn modelId="{DE15411A-5501-49CE-B4E2-7750C0E27D60}" type="presParOf" srcId="{C35B248B-BF3E-4E1F-AB94-22BDF2EDB728}" destId="{AA86C032-02A0-487B-B64B-E3480AF751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5F82D-C245-46CD-A940-FC8F5CF3F34B}">
      <dsp:nvSpPr>
        <dsp:cNvPr id="0" name=""/>
        <dsp:cNvSpPr/>
      </dsp:nvSpPr>
      <dsp:spPr>
        <a:xfrm rot="5400000">
          <a:off x="-267472" y="269275"/>
          <a:ext cx="1783147" cy="1248203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Цель</a:t>
          </a:r>
          <a:endParaRPr lang="ru-RU" sz="2700" kern="1200" dirty="0"/>
        </a:p>
      </dsp:txBody>
      <dsp:txXfrm rot="-5400000">
        <a:off x="1" y="625905"/>
        <a:ext cx="1248203" cy="534944"/>
      </dsp:txXfrm>
    </dsp:sp>
    <dsp:sp modelId="{47A81DD9-0054-40B0-BF4F-049F100E83D6}">
      <dsp:nvSpPr>
        <dsp:cNvPr id="0" name=""/>
        <dsp:cNvSpPr/>
      </dsp:nvSpPr>
      <dsp:spPr>
        <a:xfrm rot="5400000">
          <a:off x="4149034" y="-2899028"/>
          <a:ext cx="1159045" cy="69607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Купить транспортные средства как для бизнеса, так и для личных целей </a:t>
          </a:r>
          <a:r>
            <a:rPr lang="ru-RU" sz="2000" i="1" kern="1200" dirty="0" smtClean="0"/>
            <a:t>(легковой , грузовой транспорт, спец. техника).</a:t>
          </a:r>
          <a:endParaRPr lang="ru-RU" sz="2000" i="1" kern="1200" dirty="0"/>
        </a:p>
      </dsp:txBody>
      <dsp:txXfrm rot="-5400000">
        <a:off x="1248203" y="58383"/>
        <a:ext cx="6904128" cy="1045885"/>
      </dsp:txXfrm>
    </dsp:sp>
    <dsp:sp modelId="{E47DDA04-7B5E-44C1-BDAC-9FA19BACC24E}">
      <dsp:nvSpPr>
        <dsp:cNvPr id="0" name=""/>
        <dsp:cNvSpPr/>
      </dsp:nvSpPr>
      <dsp:spPr>
        <a:xfrm rot="5400000">
          <a:off x="-267472" y="1860174"/>
          <a:ext cx="1783147" cy="1248203"/>
        </a:xfrm>
        <a:prstGeom prst="chevron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Залог</a:t>
          </a:r>
          <a:endParaRPr lang="ru-RU" sz="2700" kern="1200" dirty="0"/>
        </a:p>
      </dsp:txBody>
      <dsp:txXfrm rot="-5400000">
        <a:off x="1" y="2216804"/>
        <a:ext cx="1248203" cy="534944"/>
      </dsp:txXfrm>
    </dsp:sp>
    <dsp:sp modelId="{77EB24B8-D056-48EB-B927-150F3B9DCEA2}">
      <dsp:nvSpPr>
        <dsp:cNvPr id="0" name=""/>
        <dsp:cNvSpPr/>
      </dsp:nvSpPr>
      <dsp:spPr>
        <a:xfrm rot="5400000">
          <a:off x="4149034" y="-1262323"/>
          <a:ext cx="1159045" cy="69607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Приобретаемый транспорт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Первоначальный взнос – 30% в виде иного залога/денежных средств/поручительства гарантийного фонда НСО.</a:t>
          </a:r>
          <a:endParaRPr lang="ru-RU" sz="1900" kern="1200" dirty="0"/>
        </a:p>
      </dsp:txBody>
      <dsp:txXfrm rot="-5400000">
        <a:off x="1248203" y="1695088"/>
        <a:ext cx="6904128" cy="1045885"/>
      </dsp:txXfrm>
    </dsp:sp>
    <dsp:sp modelId="{63940F91-D3F8-4E51-ACFC-00A40ECEA1FB}">
      <dsp:nvSpPr>
        <dsp:cNvPr id="0" name=""/>
        <dsp:cNvSpPr/>
      </dsp:nvSpPr>
      <dsp:spPr>
        <a:xfrm rot="5400000">
          <a:off x="-267472" y="3451073"/>
          <a:ext cx="1783147" cy="1248203"/>
        </a:xfrm>
        <a:prstGeom prst="chevron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Условия</a:t>
          </a:r>
          <a:endParaRPr lang="ru-RU" sz="2700" kern="1200" dirty="0"/>
        </a:p>
      </dsp:txBody>
      <dsp:txXfrm rot="-5400000">
        <a:off x="1" y="3807703"/>
        <a:ext cx="1248203" cy="534944"/>
      </dsp:txXfrm>
    </dsp:sp>
    <dsp:sp modelId="{AA86C032-02A0-487B-B64B-E3480AF7515D}">
      <dsp:nvSpPr>
        <dsp:cNvPr id="0" name=""/>
        <dsp:cNvSpPr/>
      </dsp:nvSpPr>
      <dsp:spPr>
        <a:xfrm rot="5400000">
          <a:off x="4149034" y="299320"/>
          <a:ext cx="1159045" cy="69607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Срок кредита  до 60 мес.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Отсрочка погашения  основного долга до 6 мес.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Ставка  от 16,8%</a:t>
          </a:r>
          <a:endParaRPr lang="ru-RU" sz="1900" kern="1200" dirty="0"/>
        </a:p>
      </dsp:txBody>
      <dsp:txXfrm rot="-5400000">
        <a:off x="1248203" y="3256731"/>
        <a:ext cx="6904128" cy="1045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FD2C5-D812-4C2C-BCC1-D0193EE1E5D9}">
      <dsp:nvSpPr>
        <dsp:cNvPr id="0" name=""/>
        <dsp:cNvSpPr/>
      </dsp:nvSpPr>
      <dsp:spPr>
        <a:xfrm rot="16200000">
          <a:off x="698133" y="-682352"/>
          <a:ext cx="2204132" cy="36004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Возможность выдачи кредита   и оформления транспорта на физ. лицо (собственника бизнеса) </a:t>
          </a:r>
          <a:endParaRPr lang="ru-RU" sz="2300" kern="1200" dirty="0"/>
        </a:p>
      </dsp:txBody>
      <dsp:txXfrm rot="5400000">
        <a:off x="0" y="15782"/>
        <a:ext cx="3600400" cy="1653099"/>
      </dsp:txXfrm>
    </dsp:sp>
    <dsp:sp modelId="{ADF8A00C-8A9F-4667-B458-B8A74445DAE7}">
      <dsp:nvSpPr>
        <dsp:cNvPr id="0" name=""/>
        <dsp:cNvSpPr/>
      </dsp:nvSpPr>
      <dsp:spPr>
        <a:xfrm>
          <a:off x="3600400" y="0"/>
          <a:ext cx="3600400" cy="2204132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Без страхования залога и независимой оценки транспорта</a:t>
          </a:r>
          <a:endParaRPr lang="ru-RU" sz="2300" kern="1200" dirty="0"/>
        </a:p>
      </dsp:txBody>
      <dsp:txXfrm>
        <a:off x="3600400" y="0"/>
        <a:ext cx="3600400" cy="1653099"/>
      </dsp:txXfrm>
    </dsp:sp>
    <dsp:sp modelId="{95D99516-7104-425D-BA02-1C259D7B06D6}">
      <dsp:nvSpPr>
        <dsp:cNvPr id="0" name=""/>
        <dsp:cNvSpPr/>
      </dsp:nvSpPr>
      <dsp:spPr>
        <a:xfrm rot="10800000">
          <a:off x="0" y="2204132"/>
          <a:ext cx="3600400" cy="2204132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Приобретение транспорта (как нового, так и подержанного) у любого лица (ЮЛ, ФЛ).</a:t>
          </a:r>
          <a:endParaRPr lang="ru-RU" sz="2300" kern="1200" dirty="0"/>
        </a:p>
      </dsp:txBody>
      <dsp:txXfrm rot="10800000">
        <a:off x="0" y="2755164"/>
        <a:ext cx="3600400" cy="1653099"/>
      </dsp:txXfrm>
    </dsp:sp>
    <dsp:sp modelId="{146063A3-9C09-454E-BC70-86624CE67543}">
      <dsp:nvSpPr>
        <dsp:cNvPr id="0" name=""/>
        <dsp:cNvSpPr/>
      </dsp:nvSpPr>
      <dsp:spPr>
        <a:xfrm rot="5400000">
          <a:off x="4298534" y="1505998"/>
          <a:ext cx="2204132" cy="36004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Возможен расчет по сделке наличными средствами</a:t>
          </a:r>
          <a:endParaRPr lang="ru-RU" sz="2300" kern="1200" dirty="0"/>
        </a:p>
      </dsp:txBody>
      <dsp:txXfrm rot="-5400000">
        <a:off x="3600400" y="2755164"/>
        <a:ext cx="3600400" cy="1653099"/>
      </dsp:txXfrm>
    </dsp:sp>
    <dsp:sp modelId="{88B9AD97-69F9-4C8A-9E1D-D21A50E43EDF}">
      <dsp:nvSpPr>
        <dsp:cNvPr id="0" name=""/>
        <dsp:cNvSpPr/>
      </dsp:nvSpPr>
      <dsp:spPr>
        <a:xfrm>
          <a:off x="2520279" y="1653098"/>
          <a:ext cx="2160240" cy="1102066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ВЫГОДЫ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2574077" y="1706896"/>
        <a:ext cx="2052644" cy="994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5F82D-C245-46CD-A940-FC8F5CF3F34B}">
      <dsp:nvSpPr>
        <dsp:cNvPr id="0" name=""/>
        <dsp:cNvSpPr/>
      </dsp:nvSpPr>
      <dsp:spPr>
        <a:xfrm rot="5400000">
          <a:off x="-267210" y="271438"/>
          <a:ext cx="1781405" cy="1246984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Цель</a:t>
          </a:r>
          <a:endParaRPr lang="ru-RU" sz="2700" kern="1200" dirty="0"/>
        </a:p>
      </dsp:txBody>
      <dsp:txXfrm rot="-5400000">
        <a:off x="1" y="627719"/>
        <a:ext cx="1246984" cy="534421"/>
      </dsp:txXfrm>
    </dsp:sp>
    <dsp:sp modelId="{47A81DD9-0054-40B0-BF4F-049F100E83D6}">
      <dsp:nvSpPr>
        <dsp:cNvPr id="0" name=""/>
        <dsp:cNvSpPr/>
      </dsp:nvSpPr>
      <dsp:spPr>
        <a:xfrm rot="5400000">
          <a:off x="4148991" y="-2897779"/>
          <a:ext cx="1157913" cy="6961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Покупка  офисной, жилой недвижимости, помещения/здания под размещение автотранспорта/иная недвижимость.</a:t>
          </a:r>
          <a:endParaRPr lang="ru-RU" sz="2200" kern="1200" dirty="0"/>
        </a:p>
      </dsp:txBody>
      <dsp:txXfrm rot="-5400000">
        <a:off x="1246985" y="60752"/>
        <a:ext cx="6905402" cy="1044863"/>
      </dsp:txXfrm>
    </dsp:sp>
    <dsp:sp modelId="{E47DDA04-7B5E-44C1-BDAC-9FA19BACC24E}">
      <dsp:nvSpPr>
        <dsp:cNvPr id="0" name=""/>
        <dsp:cNvSpPr/>
      </dsp:nvSpPr>
      <dsp:spPr>
        <a:xfrm rot="5400000">
          <a:off x="-267210" y="1860783"/>
          <a:ext cx="1781405" cy="1246984"/>
        </a:xfrm>
        <a:prstGeom prst="chevron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Залог</a:t>
          </a:r>
          <a:endParaRPr lang="ru-RU" sz="2700" kern="1200" dirty="0"/>
        </a:p>
      </dsp:txBody>
      <dsp:txXfrm rot="-5400000">
        <a:off x="1" y="2217064"/>
        <a:ext cx="1246984" cy="534421"/>
      </dsp:txXfrm>
    </dsp:sp>
    <dsp:sp modelId="{77EB24B8-D056-48EB-B927-150F3B9DCEA2}">
      <dsp:nvSpPr>
        <dsp:cNvPr id="0" name=""/>
        <dsp:cNvSpPr/>
      </dsp:nvSpPr>
      <dsp:spPr>
        <a:xfrm rot="5400000">
          <a:off x="4148991" y="-1262673"/>
          <a:ext cx="1157913" cy="6961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Приобретаемый объект недвижимости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Первоначальный взнос всего </a:t>
          </a:r>
          <a:r>
            <a:rPr lang="ru-RU" sz="2000" b="1" kern="1200" dirty="0" smtClean="0">
              <a:solidFill>
                <a:srgbClr val="FF0000"/>
              </a:solidFill>
            </a:rPr>
            <a:t>20%</a:t>
          </a:r>
          <a:r>
            <a:rPr lang="ru-RU" sz="2000" kern="1200" dirty="0" smtClean="0"/>
            <a:t> в виде иного залога/денежных средств/поручительство гарантийного фонда НСО.</a:t>
          </a:r>
          <a:endParaRPr lang="ru-RU" sz="2000" kern="1200" dirty="0"/>
        </a:p>
      </dsp:txBody>
      <dsp:txXfrm rot="-5400000">
        <a:off x="1246985" y="1695858"/>
        <a:ext cx="6905402" cy="1044863"/>
      </dsp:txXfrm>
    </dsp:sp>
    <dsp:sp modelId="{63940F91-D3F8-4E51-ACFC-00A40ECEA1FB}">
      <dsp:nvSpPr>
        <dsp:cNvPr id="0" name=""/>
        <dsp:cNvSpPr/>
      </dsp:nvSpPr>
      <dsp:spPr>
        <a:xfrm rot="5400000">
          <a:off x="-267210" y="3450129"/>
          <a:ext cx="1781405" cy="1246984"/>
        </a:xfrm>
        <a:prstGeom prst="chevron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Условия</a:t>
          </a:r>
          <a:endParaRPr lang="ru-RU" sz="2700" kern="1200" dirty="0"/>
        </a:p>
      </dsp:txBody>
      <dsp:txXfrm rot="-5400000">
        <a:off x="1" y="3806410"/>
        <a:ext cx="1246984" cy="534421"/>
      </dsp:txXfrm>
    </dsp:sp>
    <dsp:sp modelId="{AA86C032-02A0-487B-B64B-E3480AF7515D}">
      <dsp:nvSpPr>
        <dsp:cNvPr id="0" name=""/>
        <dsp:cNvSpPr/>
      </dsp:nvSpPr>
      <dsp:spPr>
        <a:xfrm rot="5400000">
          <a:off x="4148991" y="297446"/>
          <a:ext cx="1157913" cy="6961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Срок кредита  до </a:t>
          </a:r>
          <a:r>
            <a:rPr lang="ru-RU" sz="2000" b="1" kern="1200" dirty="0" smtClean="0">
              <a:solidFill>
                <a:srgbClr val="FF0000"/>
              </a:solidFill>
            </a:rPr>
            <a:t>120</a:t>
          </a:r>
          <a:r>
            <a:rPr lang="ru-RU" sz="2000" kern="1200" dirty="0" smtClean="0"/>
            <a:t> мес.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Отсрочка погашения  основного долга до 6 мес.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Ставка  от 14 %, </a:t>
          </a:r>
          <a:r>
            <a:rPr lang="ru-RU" sz="2000" u="sng" kern="1200" dirty="0" smtClean="0"/>
            <a:t>без  комиссий за выдачу и рассмотрение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 rot="-5400000">
        <a:off x="1246985" y="3255978"/>
        <a:ext cx="6905402" cy="10448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FD2C5-D812-4C2C-BCC1-D0193EE1E5D9}">
      <dsp:nvSpPr>
        <dsp:cNvPr id="0" name=""/>
        <dsp:cNvSpPr/>
      </dsp:nvSpPr>
      <dsp:spPr>
        <a:xfrm rot="16200000">
          <a:off x="698133" y="-682352"/>
          <a:ext cx="2204132" cy="36004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Замена арендных платежей</a:t>
          </a:r>
          <a:endParaRPr lang="ru-RU" sz="2100" kern="1200" dirty="0"/>
        </a:p>
      </dsp:txBody>
      <dsp:txXfrm rot="5400000">
        <a:off x="0" y="15782"/>
        <a:ext cx="3600400" cy="1653099"/>
      </dsp:txXfrm>
    </dsp:sp>
    <dsp:sp modelId="{ADF8A00C-8A9F-4667-B458-B8A74445DAE7}">
      <dsp:nvSpPr>
        <dsp:cNvPr id="0" name=""/>
        <dsp:cNvSpPr/>
      </dsp:nvSpPr>
      <dsp:spPr>
        <a:xfrm>
          <a:off x="3600400" y="0"/>
          <a:ext cx="3600400" cy="2204132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Без страхования и независимой оценки объектов  недвижимости</a:t>
          </a:r>
          <a:endParaRPr lang="ru-RU" sz="2100" kern="1200" dirty="0"/>
        </a:p>
      </dsp:txBody>
      <dsp:txXfrm>
        <a:off x="3600400" y="0"/>
        <a:ext cx="3600400" cy="1653099"/>
      </dsp:txXfrm>
    </dsp:sp>
    <dsp:sp modelId="{95D99516-7104-425D-BA02-1C259D7B06D6}">
      <dsp:nvSpPr>
        <dsp:cNvPr id="0" name=""/>
        <dsp:cNvSpPr/>
      </dsp:nvSpPr>
      <dsp:spPr>
        <a:xfrm rot="10800000">
          <a:off x="0" y="2204132"/>
          <a:ext cx="3600400" cy="2204132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Возможность выдачи кредита и оформления недвижимости  на физ. лицо (собственника бизнеса)</a:t>
          </a:r>
          <a:endParaRPr lang="ru-RU" sz="2100" kern="1200" dirty="0"/>
        </a:p>
      </dsp:txBody>
      <dsp:txXfrm rot="10800000">
        <a:off x="0" y="2755164"/>
        <a:ext cx="3600400" cy="1653099"/>
      </dsp:txXfrm>
    </dsp:sp>
    <dsp:sp modelId="{146063A3-9C09-454E-BC70-86624CE67543}">
      <dsp:nvSpPr>
        <dsp:cNvPr id="0" name=""/>
        <dsp:cNvSpPr/>
      </dsp:nvSpPr>
      <dsp:spPr>
        <a:xfrm rot="5400000">
          <a:off x="4298534" y="1505998"/>
          <a:ext cx="2204132" cy="36004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Сделка проходит через аккредитивную схему выдачи.</a:t>
          </a:r>
          <a:endParaRPr lang="ru-RU" sz="2100" kern="1200" dirty="0"/>
        </a:p>
      </dsp:txBody>
      <dsp:txXfrm rot="-5400000">
        <a:off x="3600400" y="2755164"/>
        <a:ext cx="3600400" cy="1653099"/>
      </dsp:txXfrm>
    </dsp:sp>
    <dsp:sp modelId="{88B9AD97-69F9-4C8A-9E1D-D21A50E43EDF}">
      <dsp:nvSpPr>
        <dsp:cNvPr id="0" name=""/>
        <dsp:cNvSpPr/>
      </dsp:nvSpPr>
      <dsp:spPr>
        <a:xfrm>
          <a:off x="2520279" y="1653098"/>
          <a:ext cx="2160240" cy="1102066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</a:rPr>
            <a:t>ВЫГОДЫ</a:t>
          </a:r>
          <a:endParaRPr lang="ru-RU" sz="2100" b="1" kern="1200" dirty="0">
            <a:solidFill>
              <a:schemeClr val="bg1"/>
            </a:solidFill>
          </a:endParaRPr>
        </a:p>
      </dsp:txBody>
      <dsp:txXfrm>
        <a:off x="2574077" y="1706896"/>
        <a:ext cx="2052644" cy="9944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5F82D-C245-46CD-A940-FC8F5CF3F34B}">
      <dsp:nvSpPr>
        <dsp:cNvPr id="0" name=""/>
        <dsp:cNvSpPr/>
      </dsp:nvSpPr>
      <dsp:spPr>
        <a:xfrm rot="5400000">
          <a:off x="-119140" y="120614"/>
          <a:ext cx="794267" cy="555987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279468"/>
        <a:ext cx="555987" cy="238280"/>
      </dsp:txXfrm>
    </dsp:sp>
    <dsp:sp modelId="{47A81DD9-0054-40B0-BF4F-049F100E83D6}">
      <dsp:nvSpPr>
        <dsp:cNvPr id="0" name=""/>
        <dsp:cNvSpPr/>
      </dsp:nvSpPr>
      <dsp:spPr>
        <a:xfrm rot="5400000">
          <a:off x="4268328" y="-3710866"/>
          <a:ext cx="516274" cy="7940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accent5">
                  <a:lumMod val="50000"/>
                </a:schemeClr>
              </a:solidFill>
            </a:rPr>
            <a:t>Без залога до 20 млн. руб. </a:t>
          </a: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</a:rPr>
            <a:t>( по 44 ФЗ и 223 ФЗ)</a:t>
          </a:r>
          <a:endParaRPr lang="ru-RU" sz="2000" i="1" kern="1200" dirty="0"/>
        </a:p>
      </dsp:txBody>
      <dsp:txXfrm rot="-5400000">
        <a:off x="555987" y="26677"/>
        <a:ext cx="7915754" cy="465870"/>
      </dsp:txXfrm>
    </dsp:sp>
    <dsp:sp modelId="{E47DDA04-7B5E-44C1-BDAC-9FA19BACC24E}">
      <dsp:nvSpPr>
        <dsp:cNvPr id="0" name=""/>
        <dsp:cNvSpPr/>
      </dsp:nvSpPr>
      <dsp:spPr>
        <a:xfrm rot="5400000">
          <a:off x="-119140" y="824585"/>
          <a:ext cx="794267" cy="555987"/>
        </a:xfrm>
        <a:prstGeom prst="chevron">
          <a:avLst/>
        </a:prstGeom>
        <a:solidFill>
          <a:schemeClr val="accent6">
            <a:shade val="50000"/>
            <a:hueOff val="-153898"/>
            <a:satOff val="10260"/>
            <a:lumOff val="13395"/>
            <a:alphaOff val="0"/>
          </a:schemeClr>
        </a:solidFill>
        <a:ln w="25400" cap="flat" cmpd="sng" algn="ctr">
          <a:solidFill>
            <a:schemeClr val="accent6">
              <a:shade val="50000"/>
              <a:hueOff val="-153898"/>
              <a:satOff val="10260"/>
              <a:lumOff val="13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983439"/>
        <a:ext cx="555987" cy="238280"/>
      </dsp:txXfrm>
    </dsp:sp>
    <dsp:sp modelId="{77EB24B8-D056-48EB-B927-150F3B9DCEA2}">
      <dsp:nvSpPr>
        <dsp:cNvPr id="0" name=""/>
        <dsp:cNvSpPr/>
      </dsp:nvSpPr>
      <dsp:spPr>
        <a:xfrm rot="5400000">
          <a:off x="4268328" y="-2994673"/>
          <a:ext cx="516274" cy="7940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153898"/>
              <a:satOff val="10260"/>
              <a:lumOff val="13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accent5">
                  <a:lumMod val="50000"/>
                </a:schemeClr>
              </a:solidFill>
            </a:rPr>
            <a:t>Сумма до 20 млн. руб.</a:t>
          </a:r>
          <a:endParaRPr lang="ru-RU" sz="2000" i="1" kern="1200" dirty="0"/>
        </a:p>
      </dsp:txBody>
      <dsp:txXfrm rot="-5400000">
        <a:off x="555987" y="742870"/>
        <a:ext cx="7915754" cy="465870"/>
      </dsp:txXfrm>
    </dsp:sp>
    <dsp:sp modelId="{8A782F07-DD20-4186-9C53-9EF3110F6AE9}">
      <dsp:nvSpPr>
        <dsp:cNvPr id="0" name=""/>
        <dsp:cNvSpPr/>
      </dsp:nvSpPr>
      <dsp:spPr>
        <a:xfrm rot="5400000">
          <a:off x="-119140" y="1512194"/>
          <a:ext cx="794267" cy="555987"/>
        </a:xfrm>
        <a:prstGeom prst="chevron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1671048"/>
        <a:ext cx="555987" cy="238280"/>
      </dsp:txXfrm>
    </dsp:sp>
    <dsp:sp modelId="{05911C04-A427-4A54-B0B1-A46660B709C7}">
      <dsp:nvSpPr>
        <dsp:cNvPr id="0" name=""/>
        <dsp:cNvSpPr/>
      </dsp:nvSpPr>
      <dsp:spPr>
        <a:xfrm rot="5400000">
          <a:off x="4268328" y="-2319287"/>
          <a:ext cx="516274" cy="7940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accent5">
                  <a:lumMod val="50000"/>
                </a:schemeClr>
              </a:solidFill>
            </a:rPr>
            <a:t>Срок гарантии до 36 мес.</a:t>
          </a:r>
          <a:endParaRPr lang="ru-RU" sz="2200" kern="1200" dirty="0"/>
        </a:p>
      </dsp:txBody>
      <dsp:txXfrm rot="-5400000">
        <a:off x="555987" y="1418256"/>
        <a:ext cx="7915754" cy="465870"/>
      </dsp:txXfrm>
    </dsp:sp>
    <dsp:sp modelId="{63940F91-D3F8-4E51-ACFC-00A40ECEA1FB}">
      <dsp:nvSpPr>
        <dsp:cNvPr id="0" name=""/>
        <dsp:cNvSpPr/>
      </dsp:nvSpPr>
      <dsp:spPr>
        <a:xfrm rot="5400000">
          <a:off x="-119140" y="2252298"/>
          <a:ext cx="794267" cy="555987"/>
        </a:xfrm>
        <a:prstGeom prst="chevron">
          <a:avLst/>
        </a:prstGeom>
        <a:solidFill>
          <a:schemeClr val="accent6">
            <a:shade val="50000"/>
            <a:hueOff val="-461695"/>
            <a:satOff val="30780"/>
            <a:lumOff val="40185"/>
            <a:alphaOff val="0"/>
          </a:schemeClr>
        </a:solidFill>
        <a:ln w="25400" cap="flat" cmpd="sng" algn="ctr">
          <a:solidFill>
            <a:schemeClr val="accent6">
              <a:shade val="50000"/>
              <a:hueOff val="-461695"/>
              <a:satOff val="30780"/>
              <a:lumOff val="40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2411152"/>
        <a:ext cx="555987" cy="238280"/>
      </dsp:txXfrm>
    </dsp:sp>
    <dsp:sp modelId="{AA86C032-02A0-487B-B64B-E3480AF7515D}">
      <dsp:nvSpPr>
        <dsp:cNvPr id="0" name=""/>
        <dsp:cNvSpPr/>
      </dsp:nvSpPr>
      <dsp:spPr>
        <a:xfrm rot="5400000">
          <a:off x="4224014" y="-1571810"/>
          <a:ext cx="604902" cy="7940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461695"/>
              <a:satOff val="30780"/>
              <a:lumOff val="40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Без требования по открытию расчетного счета в Банке </a:t>
          </a: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(44 и 223 ФЗ)</a:t>
          </a:r>
          <a:endParaRPr lang="ru-RU" sz="1800" i="1" kern="1200" dirty="0"/>
        </a:p>
      </dsp:txBody>
      <dsp:txXfrm rot="-5400000">
        <a:off x="555988" y="2125745"/>
        <a:ext cx="7911427" cy="545844"/>
      </dsp:txXfrm>
    </dsp:sp>
    <dsp:sp modelId="{D81136FC-C94A-40ED-95A4-6C90029E871F}">
      <dsp:nvSpPr>
        <dsp:cNvPr id="0" name=""/>
        <dsp:cNvSpPr/>
      </dsp:nvSpPr>
      <dsp:spPr>
        <a:xfrm rot="5400000">
          <a:off x="-119140" y="2948087"/>
          <a:ext cx="794267" cy="555987"/>
        </a:xfrm>
        <a:prstGeom prst="chevron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1" y="3106941"/>
        <a:ext cx="555987" cy="238280"/>
      </dsp:txXfrm>
    </dsp:sp>
    <dsp:sp modelId="{B3B08335-36BE-4E39-BD7B-B9D5D6FBDD64}">
      <dsp:nvSpPr>
        <dsp:cNvPr id="0" name=""/>
        <dsp:cNvSpPr/>
      </dsp:nvSpPr>
      <dsp:spPr>
        <a:xfrm rot="5400000">
          <a:off x="4268328" y="-883393"/>
          <a:ext cx="516274" cy="7940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Возможность установления лимита по предоставлению гарантий до 20 млн. руб.</a:t>
          </a:r>
          <a:endParaRPr lang="ru-RU" sz="1600" kern="1200" dirty="0"/>
        </a:p>
      </dsp:txBody>
      <dsp:txXfrm rot="-5400000">
        <a:off x="555987" y="2854150"/>
        <a:ext cx="7915754" cy="465870"/>
      </dsp:txXfrm>
    </dsp:sp>
    <dsp:sp modelId="{DA6FE74F-FB00-4277-921D-79E6A2463EE4}">
      <dsp:nvSpPr>
        <dsp:cNvPr id="0" name=""/>
        <dsp:cNvSpPr/>
      </dsp:nvSpPr>
      <dsp:spPr>
        <a:xfrm rot="5400000">
          <a:off x="-119140" y="3643877"/>
          <a:ext cx="794267" cy="555987"/>
        </a:xfrm>
        <a:prstGeom prst="chevron">
          <a:avLst/>
        </a:prstGeom>
        <a:solidFill>
          <a:schemeClr val="accent6">
            <a:shade val="50000"/>
            <a:hueOff val="-153898"/>
            <a:satOff val="10260"/>
            <a:lumOff val="13395"/>
            <a:alphaOff val="0"/>
          </a:schemeClr>
        </a:solidFill>
        <a:ln w="25400" cap="flat" cmpd="sng" algn="ctr">
          <a:solidFill>
            <a:schemeClr val="accent6">
              <a:shade val="50000"/>
              <a:hueOff val="-153898"/>
              <a:satOff val="10260"/>
              <a:lumOff val="13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1" y="3802731"/>
        <a:ext cx="555987" cy="238280"/>
      </dsp:txXfrm>
    </dsp:sp>
    <dsp:sp modelId="{85B44D6D-A772-4D5C-B05E-F236B841278C}">
      <dsp:nvSpPr>
        <dsp:cNvPr id="0" name=""/>
        <dsp:cNvSpPr/>
      </dsp:nvSpPr>
      <dsp:spPr>
        <a:xfrm rot="5400000">
          <a:off x="4268328" y="-187603"/>
          <a:ext cx="516274" cy="7940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153898"/>
              <a:satOff val="10260"/>
              <a:lumOff val="13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Решение за 4 часа </a:t>
          </a: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в рамках установленного лимита, без посещения Банка</a:t>
          </a:r>
          <a:endParaRPr lang="ru-RU" sz="1600" kern="1200" dirty="0"/>
        </a:p>
      </dsp:txBody>
      <dsp:txXfrm rot="-5400000">
        <a:off x="555987" y="3549940"/>
        <a:ext cx="7915754" cy="4658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5F82D-C245-46CD-A940-FC8F5CF3F34B}">
      <dsp:nvSpPr>
        <dsp:cNvPr id="0" name=""/>
        <dsp:cNvSpPr/>
      </dsp:nvSpPr>
      <dsp:spPr>
        <a:xfrm rot="5400000">
          <a:off x="-181152" y="181706"/>
          <a:ext cx="1207681" cy="845376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423241"/>
        <a:ext cx="845376" cy="362305"/>
      </dsp:txXfrm>
    </dsp:sp>
    <dsp:sp modelId="{47A81DD9-0054-40B0-BF4F-049F100E83D6}">
      <dsp:nvSpPr>
        <dsp:cNvPr id="0" name=""/>
        <dsp:cNvSpPr/>
      </dsp:nvSpPr>
      <dsp:spPr>
        <a:xfrm rot="5400000">
          <a:off x="4134648" y="-3288716"/>
          <a:ext cx="784992" cy="7363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Без предоставления </a:t>
          </a:r>
          <a:r>
            <a:rPr lang="ru-RU" sz="2000" i="1" kern="1200" dirty="0" smtClean="0"/>
            <a:t>справок (из налоговой, юстиции, других Банков и т.д.)</a:t>
          </a:r>
          <a:endParaRPr lang="ru-RU" sz="2000" i="1" kern="1200" dirty="0"/>
        </a:p>
      </dsp:txBody>
      <dsp:txXfrm rot="-5400000">
        <a:off x="845377" y="38875"/>
        <a:ext cx="7325215" cy="708352"/>
      </dsp:txXfrm>
    </dsp:sp>
    <dsp:sp modelId="{E47DDA04-7B5E-44C1-BDAC-9FA19BACC24E}">
      <dsp:nvSpPr>
        <dsp:cNvPr id="0" name=""/>
        <dsp:cNvSpPr/>
      </dsp:nvSpPr>
      <dsp:spPr>
        <a:xfrm rot="5400000">
          <a:off x="-181152" y="1256921"/>
          <a:ext cx="1207681" cy="845376"/>
        </a:xfrm>
        <a:prstGeom prst="chevron">
          <a:avLst/>
        </a:prstGeom>
        <a:solidFill>
          <a:schemeClr val="accent6">
            <a:shade val="50000"/>
            <a:hueOff val="-230848"/>
            <a:satOff val="15390"/>
            <a:lumOff val="20092"/>
            <a:alphaOff val="0"/>
          </a:schemeClr>
        </a:solidFill>
        <a:ln w="25400" cap="flat" cmpd="sng" algn="ctr">
          <a:solidFill>
            <a:schemeClr val="accent6">
              <a:shade val="50000"/>
              <a:hueOff val="-230848"/>
              <a:satOff val="15390"/>
              <a:lumOff val="20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1498456"/>
        <a:ext cx="845376" cy="362305"/>
      </dsp:txXfrm>
    </dsp:sp>
    <dsp:sp modelId="{77EB24B8-D056-48EB-B927-150F3B9DCEA2}">
      <dsp:nvSpPr>
        <dsp:cNvPr id="0" name=""/>
        <dsp:cNvSpPr/>
      </dsp:nvSpPr>
      <dsp:spPr>
        <a:xfrm rot="5400000">
          <a:off x="4134648" y="-2194918"/>
          <a:ext cx="784992" cy="7363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230848"/>
              <a:satOff val="15390"/>
              <a:lumOff val="20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Без подготовки для Банка специальной документации </a:t>
          </a:r>
          <a:r>
            <a:rPr lang="ru-RU" sz="2000" kern="1200" dirty="0" smtClean="0"/>
            <a:t>(</a:t>
          </a:r>
          <a:r>
            <a:rPr lang="ru-RU" sz="2000" i="1" kern="1200" dirty="0" smtClean="0"/>
            <a:t>информация принимается в том виде, в котором ведется).</a:t>
          </a:r>
          <a:endParaRPr lang="ru-RU" sz="2000" i="1" kern="1200" dirty="0"/>
        </a:p>
      </dsp:txBody>
      <dsp:txXfrm rot="-5400000">
        <a:off x="845377" y="1132673"/>
        <a:ext cx="7325215" cy="708352"/>
      </dsp:txXfrm>
    </dsp:sp>
    <dsp:sp modelId="{8A782F07-DD20-4186-9C53-9EF3110F6AE9}">
      <dsp:nvSpPr>
        <dsp:cNvPr id="0" name=""/>
        <dsp:cNvSpPr/>
      </dsp:nvSpPr>
      <dsp:spPr>
        <a:xfrm rot="5400000">
          <a:off x="-181152" y="2307257"/>
          <a:ext cx="1207681" cy="845376"/>
        </a:xfrm>
        <a:prstGeom prst="chevron">
          <a:avLst/>
        </a:prstGeom>
        <a:solidFill>
          <a:schemeClr val="accent6">
            <a:shade val="50000"/>
            <a:hueOff val="-461695"/>
            <a:satOff val="30780"/>
            <a:lumOff val="40185"/>
            <a:alphaOff val="0"/>
          </a:schemeClr>
        </a:solidFill>
        <a:ln w="25400" cap="flat" cmpd="sng" algn="ctr">
          <a:solidFill>
            <a:schemeClr val="accent6">
              <a:shade val="50000"/>
              <a:hueOff val="-461695"/>
              <a:satOff val="30780"/>
              <a:lumOff val="40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2548792"/>
        <a:ext cx="845376" cy="362305"/>
      </dsp:txXfrm>
    </dsp:sp>
    <dsp:sp modelId="{05911C04-A427-4A54-B0B1-A46660B709C7}">
      <dsp:nvSpPr>
        <dsp:cNvPr id="0" name=""/>
        <dsp:cNvSpPr/>
      </dsp:nvSpPr>
      <dsp:spPr>
        <a:xfrm rot="5400000">
          <a:off x="4134648" y="-1163166"/>
          <a:ext cx="784992" cy="7363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461695"/>
              <a:satOff val="30780"/>
              <a:lumOff val="40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Оформление заявки на кредит/овердрафт через сайт Банка. В Банк только один раз –на подписание!</a:t>
          </a:r>
          <a:endParaRPr lang="ru-RU" sz="2200" kern="1200" dirty="0"/>
        </a:p>
      </dsp:txBody>
      <dsp:txXfrm rot="-5400000">
        <a:off x="845377" y="2164425"/>
        <a:ext cx="7325215" cy="708352"/>
      </dsp:txXfrm>
    </dsp:sp>
    <dsp:sp modelId="{63940F91-D3F8-4E51-ACFC-00A40ECEA1FB}">
      <dsp:nvSpPr>
        <dsp:cNvPr id="0" name=""/>
        <dsp:cNvSpPr/>
      </dsp:nvSpPr>
      <dsp:spPr>
        <a:xfrm rot="5400000">
          <a:off x="-181152" y="3437412"/>
          <a:ext cx="1207681" cy="845376"/>
        </a:xfrm>
        <a:prstGeom prst="chevron">
          <a:avLst/>
        </a:prstGeom>
        <a:solidFill>
          <a:schemeClr val="accent6">
            <a:shade val="50000"/>
            <a:hueOff val="-230848"/>
            <a:satOff val="15390"/>
            <a:lumOff val="20092"/>
            <a:alphaOff val="0"/>
          </a:schemeClr>
        </a:solidFill>
        <a:ln w="25400" cap="flat" cmpd="sng" algn="ctr">
          <a:solidFill>
            <a:schemeClr val="accent6">
              <a:shade val="50000"/>
              <a:hueOff val="-230848"/>
              <a:satOff val="15390"/>
              <a:lumOff val="20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3678947"/>
        <a:ext cx="845376" cy="362305"/>
      </dsp:txXfrm>
    </dsp:sp>
    <dsp:sp modelId="{AA86C032-02A0-487B-B64B-E3480AF7515D}">
      <dsp:nvSpPr>
        <dsp:cNvPr id="0" name=""/>
        <dsp:cNvSpPr/>
      </dsp:nvSpPr>
      <dsp:spPr>
        <a:xfrm rot="5400000">
          <a:off x="4067268" y="-21801"/>
          <a:ext cx="919752" cy="7363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230848"/>
              <a:satOff val="15390"/>
              <a:lumOff val="20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0" kern="1200" dirty="0" smtClean="0"/>
            <a:t>Продукты без выезда кредитного инспектора на место ведения бизнеса  (при залоге 100% недвижимость</a:t>
          </a:r>
          <a:r>
            <a:rPr lang="ru-RU" sz="2200" i="1" kern="1200" dirty="0" smtClean="0"/>
            <a:t>)</a:t>
          </a:r>
          <a:endParaRPr lang="ru-RU" sz="2200" i="1" kern="1200" dirty="0"/>
        </a:p>
      </dsp:txBody>
      <dsp:txXfrm rot="-5400000">
        <a:off x="845377" y="3244990"/>
        <a:ext cx="7318636" cy="8299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82F07-DD20-4186-9C53-9EF3110F6AE9}">
      <dsp:nvSpPr>
        <dsp:cNvPr id="0" name=""/>
        <dsp:cNvSpPr/>
      </dsp:nvSpPr>
      <dsp:spPr>
        <a:xfrm rot="5400000">
          <a:off x="-237721" y="238701"/>
          <a:ext cx="1584808" cy="1109366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0" y="555663"/>
        <a:ext cx="1109366" cy="475442"/>
      </dsp:txXfrm>
    </dsp:sp>
    <dsp:sp modelId="{05911C04-A427-4A54-B0B1-A46660B709C7}">
      <dsp:nvSpPr>
        <dsp:cNvPr id="0" name=""/>
        <dsp:cNvSpPr/>
      </dsp:nvSpPr>
      <dsp:spPr>
        <a:xfrm rot="5400000">
          <a:off x="4144076" y="-3033729"/>
          <a:ext cx="1030125" cy="7099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Все условия по кредитной сделке</a:t>
          </a:r>
          <a:r>
            <a:rPr lang="ru-RU" sz="2400" kern="1200" dirty="0" smtClean="0"/>
            <a:t> </a:t>
          </a:r>
          <a:r>
            <a:rPr lang="ru-RU" sz="2200" kern="1200" dirty="0" smtClean="0"/>
            <a:t>(в </a:t>
          </a:r>
          <a:r>
            <a:rPr lang="ru-RU" sz="2200" kern="1200" dirty="0" err="1" smtClean="0"/>
            <a:t>т.ч</a:t>
          </a:r>
          <a:r>
            <a:rPr lang="ru-RU" sz="2200" kern="1200" dirty="0" smtClean="0"/>
            <a:t>. % ставки) озвучиваются сразу, на первоначальном этапе.</a:t>
          </a:r>
          <a:endParaRPr lang="ru-RU" sz="2200" kern="1200" dirty="0"/>
        </a:p>
      </dsp:txBody>
      <dsp:txXfrm rot="-5400000">
        <a:off x="1109367" y="51267"/>
        <a:ext cx="7049258" cy="929551"/>
      </dsp:txXfrm>
    </dsp:sp>
    <dsp:sp modelId="{2DA5B9CD-7B90-492F-89D6-C07DB778C4D1}">
      <dsp:nvSpPr>
        <dsp:cNvPr id="0" name=""/>
        <dsp:cNvSpPr/>
      </dsp:nvSpPr>
      <dsp:spPr>
        <a:xfrm rot="5400000">
          <a:off x="-237721" y="1633354"/>
          <a:ext cx="1584808" cy="1109366"/>
        </a:xfrm>
        <a:prstGeom prst="chevron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0" y="1950316"/>
        <a:ext cx="1109366" cy="475442"/>
      </dsp:txXfrm>
    </dsp:sp>
    <dsp:sp modelId="{7273B656-8E8D-4805-84CC-54C541341674}">
      <dsp:nvSpPr>
        <dsp:cNvPr id="0" name=""/>
        <dsp:cNvSpPr/>
      </dsp:nvSpPr>
      <dsp:spPr>
        <a:xfrm rot="5400000">
          <a:off x="4144076" y="-1639076"/>
          <a:ext cx="1030125" cy="7099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СМС о ходе рассмотрения заявки на всех этапах</a:t>
          </a:r>
          <a:endParaRPr lang="ru-RU" sz="2200" kern="1200" dirty="0"/>
        </a:p>
      </dsp:txBody>
      <dsp:txXfrm rot="-5400000">
        <a:off x="1109367" y="1445920"/>
        <a:ext cx="7049258" cy="929551"/>
      </dsp:txXfrm>
    </dsp:sp>
    <dsp:sp modelId="{63940F91-D3F8-4E51-ACFC-00A40ECEA1FB}">
      <dsp:nvSpPr>
        <dsp:cNvPr id="0" name=""/>
        <dsp:cNvSpPr/>
      </dsp:nvSpPr>
      <dsp:spPr>
        <a:xfrm rot="5400000">
          <a:off x="-237721" y="3116428"/>
          <a:ext cx="1584808" cy="1109366"/>
        </a:xfrm>
        <a:prstGeom prst="chevron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0" y="3433390"/>
        <a:ext cx="1109366" cy="475442"/>
      </dsp:txXfrm>
    </dsp:sp>
    <dsp:sp modelId="{AA86C032-02A0-487B-B64B-E3480AF7515D}">
      <dsp:nvSpPr>
        <dsp:cNvPr id="0" name=""/>
        <dsp:cNvSpPr/>
      </dsp:nvSpPr>
      <dsp:spPr>
        <a:xfrm rot="5400000">
          <a:off x="4055655" y="-141292"/>
          <a:ext cx="1206967" cy="7099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Персональный кредитный инспектор на весь срок действия кредитного договора. </a:t>
          </a:r>
          <a:endParaRPr lang="ru-RU" sz="2000" i="1" kern="1200" dirty="0"/>
        </a:p>
      </dsp:txBody>
      <dsp:txXfrm rot="-5400000">
        <a:off x="1109367" y="2863915"/>
        <a:ext cx="7040626" cy="1089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35CD6-FBFF-4DE1-BF61-2CA812F6962F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D9743-1711-43C9-8DF4-BAD8845C1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919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30F4F-609A-41C3-BFFD-D2FF7291A340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A7977-2EFF-4250-993F-34B45DA36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8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A7977-2EFF-4250-993F-34B45DA36C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3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A7977-2EFF-4250-993F-34B45DA36CC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7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A7977-2EFF-4250-993F-34B45DA36CC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62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A7977-2EFF-4250-993F-34B45DA36CC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6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E1EFF1"/>
            </a:gs>
            <a:gs pos="0">
              <a:srgbClr val="13B7BB"/>
            </a:gs>
            <a:gs pos="40000">
              <a:schemeClr val="bg1">
                <a:lumMod val="100000"/>
                <a:alpha val="4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1"/>
            </a:gs>
            <a:gs pos="0">
              <a:srgbClr val="13B7BB"/>
            </a:gs>
            <a:gs pos="51000">
              <a:schemeClr val="bg1">
                <a:lumMod val="100000"/>
                <a:alpha val="4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8280920" cy="305177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Банковские продукты </a:t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субъектов </a:t>
            </a:r>
            <a:b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и среднего бизнеса</a:t>
            </a:r>
            <a:endParaRPr lang="ru-RU" sz="5400" b="1" i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5517232"/>
            <a:ext cx="676875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04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 нами Просто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endParaRPr lang="ru-RU" sz="2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432" y="5949280"/>
            <a:ext cx="4680520" cy="79668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/>
          </p:nvPr>
        </p:nvGraphicFramePr>
        <p:xfrm>
          <a:off x="467544" y="1556792"/>
          <a:ext cx="82089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16905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1"/>
            </a:gs>
            <a:gs pos="0">
              <a:srgbClr val="13B7BB"/>
            </a:gs>
            <a:gs pos="40000">
              <a:schemeClr val="bg1">
                <a:lumMod val="100000"/>
                <a:alpha val="4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 нами кредитование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Понятно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endParaRPr lang="ru-RU" sz="2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432" y="5949280"/>
            <a:ext cx="4680520" cy="79668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87374844"/>
              </p:ext>
            </p:extLst>
          </p:nvPr>
        </p:nvGraphicFramePr>
        <p:xfrm>
          <a:off x="467544" y="1556792"/>
          <a:ext cx="82089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79736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8280920" cy="305177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Корпоративный бизнес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Банке «Левобережный»</a:t>
            </a:r>
            <a:endParaRPr lang="ru-RU" sz="5400" b="1" i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5517232"/>
            <a:ext cx="676875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07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632" y="1320859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Банк «Левобережный» </a:t>
            </a:r>
            <a:r>
              <a:rPr lang="ru-RU" sz="2000" b="1" dirty="0" smtClean="0"/>
              <a:t>предлагает </a:t>
            </a:r>
            <a:r>
              <a:rPr lang="ru-RU" sz="2000" b="1" dirty="0"/>
              <a:t>корпоративным клиентам: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8588" y="291555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Мы строим свою работу на принципах доверия и взаимовыгодного сотрудничества. И хотим, чтобы эти принципы стали залогом успешного и динамичного развития Вашего бизнеса.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6263792"/>
            <a:ext cx="2832760" cy="4821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4013" t="41600" r="25588" b="10101"/>
          <a:stretch/>
        </p:blipFill>
        <p:spPr>
          <a:xfrm>
            <a:off x="451907" y="1791299"/>
            <a:ext cx="8166331" cy="440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70162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116632"/>
            <a:ext cx="5625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Программа лояльности </a:t>
            </a:r>
          </a:p>
          <a:p>
            <a:r>
              <a:rPr lang="ru-RU" sz="2000" b="1" dirty="0"/>
              <a:t>Банка «Левобережный» - это…</a:t>
            </a:r>
          </a:p>
        </p:txBody>
      </p:sp>
      <p:pic>
        <p:nvPicPr>
          <p:cNvPr id="16" name="Рисуно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" y="116632"/>
            <a:ext cx="144798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6263792"/>
            <a:ext cx="2832760" cy="4821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3619" t="37399" r="24012" b="10101"/>
          <a:stretch/>
        </p:blipFill>
        <p:spPr>
          <a:xfrm>
            <a:off x="323528" y="1268760"/>
            <a:ext cx="8474774" cy="477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03323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6263792"/>
            <a:ext cx="2832760" cy="482172"/>
          </a:xfrm>
          <a:prstGeom prst="rect">
            <a:avLst/>
          </a:prstGeom>
        </p:spPr>
      </p:pic>
      <p:pic>
        <p:nvPicPr>
          <p:cNvPr id="26" name="Рисуно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" y="116632"/>
            <a:ext cx="144798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5744" t="30400" r="32675" b="12900"/>
          <a:stretch/>
        </p:blipFill>
        <p:spPr>
          <a:xfrm>
            <a:off x="659788" y="1243236"/>
            <a:ext cx="7960382" cy="492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01291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8574" t="24367" r="26071" b="57676"/>
          <a:stretch/>
        </p:blipFill>
        <p:spPr>
          <a:xfrm>
            <a:off x="900807" y="1951304"/>
            <a:ext cx="7143751" cy="20410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851" y="4101008"/>
            <a:ext cx="700423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Преимущества </a:t>
            </a:r>
            <a:r>
              <a:rPr lang="ru-RU" b="1" u="sng" dirty="0"/>
              <a:t>бизнес-пакетов: </a:t>
            </a:r>
            <a:endParaRPr lang="ru-RU" b="1" u="sng" dirty="0"/>
          </a:p>
          <a:p>
            <a:endParaRPr lang="ru-RU" sz="1400" dirty="0"/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400" dirty="0"/>
              <a:t>Возможность </a:t>
            </a:r>
            <a:r>
              <a:rPr lang="ru-RU" sz="1400" dirty="0"/>
              <a:t>выбора пакета в зависимости от потребностей и специфики Вашего бизнеса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400" dirty="0"/>
              <a:t>Возможность </a:t>
            </a:r>
            <a:r>
              <a:rPr lang="ru-RU" sz="1400" dirty="0"/>
              <a:t>сократить Ваши расходы в зависимости от объема Вашего бизнеса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400" dirty="0"/>
              <a:t>Фиксированная стоимость подключения к пакетам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400" dirty="0"/>
              <a:t>Экономия </a:t>
            </a:r>
            <a:r>
              <a:rPr lang="ru-RU" sz="1400" dirty="0"/>
              <a:t>на дополнительных комиссиях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400" dirty="0"/>
              <a:t>Экономия времени 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400" dirty="0"/>
              <a:t>Абонентская плата за ведение банковского </a:t>
            </a:r>
            <a:r>
              <a:rPr lang="ru-RU" sz="1400" dirty="0"/>
              <a:t>счета и пользование системой ДБО </a:t>
            </a:r>
            <a:r>
              <a:rPr lang="ru-RU" sz="1400" dirty="0"/>
              <a:t>включена в стоимость бизнес-пакетов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400" dirty="0"/>
              <a:t>Пакет </a:t>
            </a:r>
            <a:r>
              <a:rPr lang="ru-RU" sz="1400" dirty="0"/>
              <a:t>может быть оплачен авансом на срок от 6 до 12 месяцев со скидкой до 25</a:t>
            </a:r>
            <a:r>
              <a:rPr lang="ru-RU" sz="1400" dirty="0"/>
              <a:t>%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2275" y="914466"/>
            <a:ext cx="8462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БИЗНЕС-ПАКЕТЫ</a:t>
            </a:r>
            <a:r>
              <a:rPr lang="ru-RU" sz="2000" dirty="0"/>
              <a:t> – это комплексный продукт, включающий в себя набор наиболее востребованных банковских услуг для удобного ведения бизнеса на выгодных условиях.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6263792"/>
            <a:ext cx="2832760" cy="482172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7883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Бизнес-пакеты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443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8360" y="1924142"/>
            <a:ext cx="74293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ru-RU" sz="2300" b="1" dirty="0">
                <a:solidFill>
                  <a:srgbClr val="FF0000"/>
                </a:solidFill>
              </a:rPr>
              <a:t>Широкий </a:t>
            </a:r>
            <a:r>
              <a:rPr lang="ru-RU" sz="2300" b="1" dirty="0">
                <a:solidFill>
                  <a:srgbClr val="FF0000"/>
                </a:solidFill>
              </a:rPr>
              <a:t>выбор </a:t>
            </a:r>
            <a:r>
              <a:rPr lang="ru-RU" sz="2300" dirty="0"/>
              <a:t>депозитных продуктов, отвечающих любым потребностям бизнеса;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endParaRPr lang="ru-RU" sz="2300" dirty="0"/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ru-RU" sz="2300" dirty="0"/>
              <a:t>Выбрать </a:t>
            </a:r>
            <a:r>
              <a:rPr lang="ru-RU" sz="2300" b="1" dirty="0">
                <a:solidFill>
                  <a:srgbClr val="FF0000"/>
                </a:solidFill>
              </a:rPr>
              <a:t>удобный срок </a:t>
            </a:r>
            <a:r>
              <a:rPr lang="ru-RU" sz="2300" dirty="0"/>
              <a:t>размещения денежных средств;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endParaRPr lang="ru-RU" sz="2300" dirty="0"/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ru-RU" sz="2300" dirty="0"/>
              <a:t>Можете регулировать </a:t>
            </a:r>
            <a:r>
              <a:rPr lang="ru-RU" sz="2300" b="1" dirty="0">
                <a:solidFill>
                  <a:srgbClr val="FF0000"/>
                </a:solidFill>
              </a:rPr>
              <a:t>размер</a:t>
            </a:r>
            <a:r>
              <a:rPr lang="ru-RU" sz="2300" dirty="0">
                <a:solidFill>
                  <a:srgbClr val="FF0000"/>
                </a:solidFill>
              </a:rPr>
              <a:t> </a:t>
            </a:r>
            <a:r>
              <a:rPr lang="ru-RU" sz="2300" dirty="0"/>
              <a:t>процентной ставки в зависимости от суммы и срока депозита;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endParaRPr lang="ru-RU" sz="2300" dirty="0"/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ru-RU" sz="2300" dirty="0"/>
              <a:t>Выплата процентов по депозиту осуществляется в </a:t>
            </a:r>
            <a:r>
              <a:rPr lang="ru-RU" sz="2300" b="1" dirty="0">
                <a:solidFill>
                  <a:srgbClr val="FF0000"/>
                </a:solidFill>
              </a:rPr>
              <a:t>удобное для вас время</a:t>
            </a:r>
            <a:r>
              <a:rPr lang="ru-RU" sz="2300" dirty="0"/>
              <a:t> (ежемесячно, ежеквартально, в конце срока).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43000"/>
            <a:ext cx="849694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/>
              <a:t>Преимущества размещения денежных средств в депозиты:</a:t>
            </a:r>
            <a:endParaRPr lang="ru-RU" sz="23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6263792"/>
            <a:ext cx="2832760" cy="482172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57883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Депозитные продукты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9050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5445" y="2437139"/>
            <a:ext cx="79542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денежные средства </a:t>
            </a:r>
            <a:r>
              <a:rPr lang="ru-RU" sz="2000" b="1" dirty="0">
                <a:solidFill>
                  <a:srgbClr val="FF0000"/>
                </a:solidFill>
              </a:rPr>
              <a:t>всегда доступны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(остаются на расчетном счете в Вашем полном распоряжении);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денежные средства </a:t>
            </a:r>
            <a:r>
              <a:rPr lang="ru-RU" sz="2000" b="1" dirty="0">
                <a:solidFill>
                  <a:srgbClr val="FF0000"/>
                </a:solidFill>
              </a:rPr>
              <a:t>приносят дополнительный доход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(дополнительный доход начисляется на остаток на счете, в том числе на короткие и небольшие суммы, которые невозможно разместить с использованием других банковских инструментов);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FF0000"/>
                </a:solidFill>
              </a:rPr>
              <a:t>экономия времени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нет необходимости заключать депозитные договоры, всегда помнить о пополнении депозитов, готовить дополнительные платежные поручения на перечисление средств.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614" y="1398484"/>
            <a:ext cx="8826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Преимущества использования схем начисления процентов на остаток денежных средств на расчетном счете:</a:t>
            </a:r>
            <a:endParaRPr lang="ru-RU" sz="2000" b="1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5445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Начисление процентов на остаток денежных средств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6263792"/>
            <a:ext cx="2832760" cy="48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508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2735"/>
            <a:ext cx="5112568" cy="5183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6263792"/>
            <a:ext cx="2832760" cy="482172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-100633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Акция «Бизнес на ладони»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267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8280920" cy="305177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Кредитование малого и среднего бизнеса</a:t>
            </a:r>
            <a:endParaRPr lang="ru-RU" sz="5400" b="1" i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5517232"/>
            <a:ext cx="676875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8280920" cy="305177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</a:t>
            </a:r>
            <a:r>
              <a:rPr lang="ru-RU" sz="5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эквайринг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зарплатный проект</a:t>
            </a:r>
            <a:endParaRPr lang="ru-RU" sz="5400" b="1" i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5517232"/>
            <a:ext cx="676875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89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1"/>
            </a:gs>
            <a:gs pos="0">
              <a:srgbClr val="13B7BB"/>
            </a:gs>
            <a:gs pos="40000">
              <a:schemeClr val="bg1">
                <a:lumMod val="100000"/>
                <a:alpha val="4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8215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ТОРГОВЫЙ ЭКВАЙРИНГ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dirty="0"/>
              <a:t>терминалы для безналичного расчета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по банковским картам</a:t>
            </a:r>
            <a:r>
              <a:rPr lang="en-US" sz="2800" dirty="0"/>
              <a:t> </a:t>
            </a:r>
            <a:r>
              <a:rPr lang="ru-RU" sz="2800" dirty="0"/>
              <a:t>в торговых точках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6263792"/>
            <a:ext cx="2832760" cy="4821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1703471"/>
            <a:ext cx="7776864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ts val="1200"/>
              </a:spcBef>
              <a:spcAft>
                <a:spcPts val="400"/>
              </a:spcAft>
            </a:pPr>
            <a:r>
              <a:rPr lang="ru-RU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ПОЗВОЛЯЕТ: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ПРИВЛЕКАТЬ НОВЫХ ПОКУПАТЕЛЕЙ </a:t>
            </a: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со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стабильным и, как правило, достаточно высоким доходом.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СОКРАТИТЬ ОБЪЁМ ХРАНЯЩЕЙСЯ В КАССАХ НАЛИЧНОСТИ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исключить, связанные с этим такие вопросы, как фальшивые банкноты, </a:t>
            </a:r>
            <a:endParaRPr lang="ru-RU" dirty="0" smtClean="0">
              <a:solidFill>
                <a:srgbClr val="333333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нехватка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разменной монеты на сдачу и др.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УВЕЛИЧИТЬ СКОРОСТЬ ОБСЛУЖИВАНИЯ КЛИЕНТОВ 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</a:t>
            </a: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расчет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 карте занимает не более одной минуты.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ПОЛУЧАТЬ ДОПОЛНИТЕЛЬНУЮ РЕКЛАМНУЮ ПОДДЕРЖКУ </a:t>
            </a: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со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стороны платежных систем и Банка.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ПОВЫСИТЬ ИМИДЖ ОРГАНИЗАЦИИ </a:t>
            </a: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</a:t>
            </a: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за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счет введения удобного высокотехнологичного способа расчетов.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5398438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6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Мы готовы установить терминалы, которые принимают к оплате </a:t>
            </a:r>
            <a:r>
              <a:rPr lang="ru-RU" sz="16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банковские</a:t>
            </a:r>
            <a:r>
              <a:rPr lang="ru-RU" sz="16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карты платежных систем </a:t>
            </a:r>
            <a:r>
              <a:rPr lang="ru-RU" sz="1600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«Мир», «Золотая корона», «</a:t>
            </a:r>
            <a:r>
              <a:rPr lang="en-US" sz="1600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MasterCard</a:t>
            </a:r>
            <a:r>
              <a:rPr lang="ru-RU" sz="1600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», «</a:t>
            </a:r>
            <a:r>
              <a:rPr lang="en-US" sz="1600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VISA</a:t>
            </a:r>
            <a:r>
              <a:rPr lang="ru-RU" sz="1600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» и «</a:t>
            </a:r>
            <a:r>
              <a:rPr lang="en-US" sz="1600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Union Pay</a:t>
            </a:r>
            <a:r>
              <a:rPr lang="ru-RU" sz="1600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», </a:t>
            </a:r>
            <a:r>
              <a:rPr lang="ru-RU" sz="16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том числе карты с бесконтактным интерфейсом </a:t>
            </a:r>
            <a:r>
              <a:rPr lang="en-US" sz="1600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Visa </a:t>
            </a:r>
            <a:r>
              <a:rPr lang="en-US" sz="1600" dirty="0" err="1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PayWave</a:t>
            </a:r>
            <a:r>
              <a:rPr lang="ru-RU" sz="1600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MasterCard </a:t>
            </a:r>
            <a:r>
              <a:rPr lang="en-US" sz="1600" dirty="0" err="1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PayPass</a:t>
            </a:r>
            <a:r>
              <a:rPr lang="ru-RU" sz="1600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9532"/>
            <a:ext cx="1484684" cy="136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785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1"/>
            </a:gs>
            <a:gs pos="0">
              <a:srgbClr val="13B7BB"/>
            </a:gs>
            <a:gs pos="40000">
              <a:schemeClr val="bg1">
                <a:lumMod val="100000"/>
                <a:alpha val="4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Возможности для участников ЗПП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6263792"/>
            <a:ext cx="2832760" cy="482172"/>
          </a:xfrm>
          <a:prstGeom prst="rect">
            <a:avLst/>
          </a:prstGeom>
        </p:spPr>
      </p:pic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1768475" y="922970"/>
            <a:ext cx="6918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00" b="1" dirty="0" smtClean="0">
                <a:solidFill>
                  <a:srgbClr val="FF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СНИМАЙТЕ НАЛИЧНЫЕ БЕЗ КОМИССИИ</a:t>
            </a:r>
            <a:r>
              <a:rPr lang="ru-RU" altLang="ru-RU" sz="1400" dirty="0" smtClean="0">
                <a:solidFill>
                  <a:srgbClr val="FF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altLang="ru-RU" sz="14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банкоматах Банка «Левобережный» любое количество раз и в банкоматах других банков на всей территории России дополнительно 4 раза за календарный месяц. </a:t>
            </a:r>
          </a:p>
        </p:txBody>
      </p:sp>
      <p:sp>
        <p:nvSpPr>
          <p:cNvPr id="10" name="Прямоугольник 14"/>
          <p:cNvSpPr>
            <a:spLocks noChangeArrowheads="1"/>
          </p:cNvSpPr>
          <p:nvPr/>
        </p:nvSpPr>
        <p:spPr bwMode="auto">
          <a:xfrm>
            <a:off x="1768475" y="1829836"/>
            <a:ext cx="70874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00" b="1" dirty="0" smtClean="0">
                <a:solidFill>
                  <a:srgbClr val="FF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БОНУСНАЯ ПРОГРАММА</a:t>
            </a:r>
            <a:r>
              <a:rPr lang="ru-RU" altLang="ru-RU" sz="1400" dirty="0" smtClean="0">
                <a:solidFill>
                  <a:srgbClr val="FF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14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Банк ежемесячно возвращает на Ваш зарплатный счет часть суммы при расчетах в магазинах и интернете по банковской карте - до 5% от суммы.</a:t>
            </a: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1782065" y="4494318"/>
            <a:ext cx="72680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УПРАВЛЯЙТЕ СВОИМИ ФИНАНСАМИ </a:t>
            </a:r>
            <a:r>
              <a:rPr lang="ru-RU" altLang="ru-RU" sz="1400" dirty="0">
                <a:solidFill>
                  <a:srgbClr val="36363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без обращения в офисы Банка с помощью интернета, мобильного телефона и банковской </a:t>
            </a:r>
            <a:r>
              <a:rPr lang="ru-RU" altLang="ru-RU" sz="1400" dirty="0" smtClean="0">
                <a:solidFill>
                  <a:srgbClr val="36363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картой. Скачайте </a:t>
            </a:r>
            <a:r>
              <a:rPr lang="ru-RU" altLang="ru-RU" sz="1400" dirty="0">
                <a:solidFill>
                  <a:srgbClr val="36363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 свой смартфон из </a:t>
            </a:r>
            <a:r>
              <a:rPr lang="ru-RU" altLang="ru-RU" sz="1400" dirty="0" err="1">
                <a:solidFill>
                  <a:srgbClr val="36363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Play</a:t>
            </a:r>
            <a:r>
              <a:rPr lang="ru-RU" altLang="ru-RU" sz="1400" dirty="0">
                <a:solidFill>
                  <a:srgbClr val="36363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6363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Market</a:t>
            </a:r>
            <a:r>
              <a:rPr lang="ru-RU" altLang="ru-RU" sz="1400" dirty="0">
                <a:solidFill>
                  <a:srgbClr val="36363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altLang="ru-RU" sz="1400" dirty="0" err="1">
                <a:solidFill>
                  <a:srgbClr val="36363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AppStore</a:t>
            </a:r>
            <a:r>
              <a:rPr lang="ru-RU" altLang="ru-RU" sz="1400" dirty="0">
                <a:solidFill>
                  <a:srgbClr val="36363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srgbClr val="36363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приложение BL-online.ru </a:t>
            </a:r>
            <a:r>
              <a:rPr lang="ru-RU" altLang="ru-RU" sz="1400" dirty="0">
                <a:solidFill>
                  <a:srgbClr val="36363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бесплатно и оцените свои возможности.</a:t>
            </a:r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1782065" y="5428237"/>
            <a:ext cx="6654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КРУГЛОСУТОЧНАЯ ПОДДЕРЖКА</a:t>
            </a:r>
            <a:r>
              <a:rPr lang="ru-RU" altLang="ru-RU" sz="1400" dirty="0">
                <a:solidFill>
                  <a:srgbClr val="FF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36363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платежных систем и Банка «Левобережный» по телефону, персональный менеджер на территории организаций, семинары/обучения – бесплатно.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8475" y="2558518"/>
            <a:ext cx="708749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343025" algn="l"/>
              </a:tabLst>
            </a:pPr>
            <a:r>
              <a:rPr lang="ru-RU" sz="1400" b="1" spc="-15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ПОЛУЧИТЕ СКИДКУ ПО ИПОТЕЧНОМУ </a:t>
            </a:r>
            <a:r>
              <a:rPr lang="ru-RU" sz="1400" b="1" spc="-15" dirty="0" smtClean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КРЕДИТУ - </a:t>
            </a:r>
            <a:r>
              <a:rPr lang="ru-RU" sz="1400" dirty="0"/>
              <a:t>Вы получаете индивидуальную скидку к процентной ставке по ипотечному кредиту в зависимости от размера зачисления заработной платы и от других параметров. Все скидки суммируются.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1343025" algn="l"/>
              </a:tabLst>
            </a:pPr>
            <a:endParaRPr lang="ru-RU" sz="1400" dirty="0">
              <a:solidFill>
                <a:srgbClr val="FF66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4467" y="3554253"/>
            <a:ext cx="7124006" cy="98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spc="-15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ПОЛУЧИТЕ САМУЮ ВЫГОДНУЮ СТАВКУ ПО ПОТРЕБИТЕЛЬСКОМУ </a:t>
            </a:r>
            <a:r>
              <a:rPr lang="ru-RU" sz="1400" b="1" spc="-15" dirty="0" smtClean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КРЕДИТУ</a:t>
            </a:r>
            <a:r>
              <a:rPr lang="ru-RU" sz="1400" b="1" spc="-15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spc="-15" dirty="0" smtClean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/>
              <a:t>Для всех получателей заработной платы через Банк «</a:t>
            </a:r>
            <a:r>
              <a:rPr lang="ru-RU" sz="1400" dirty="0" smtClean="0"/>
              <a:t>Левобережный» сумма </a:t>
            </a:r>
            <a:r>
              <a:rPr lang="ru-RU" sz="1400" dirty="0"/>
              <a:t>– до 1 000 000 рублей без залога и </a:t>
            </a:r>
            <a:r>
              <a:rPr lang="ru-RU" sz="1400" dirty="0" smtClean="0"/>
              <a:t>поручителей.</a:t>
            </a:r>
            <a:endParaRPr lang="ru-RU" sz="1400" dirty="0"/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1343025" algn="l"/>
              </a:tabLst>
            </a:pPr>
            <a:endParaRPr lang="ru-RU" sz="1400" dirty="0">
              <a:solidFill>
                <a:srgbClr val="FF66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kay\Pictures\zelenyj_kljuc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8" y="2669554"/>
            <a:ext cx="121221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604" y="1594241"/>
            <a:ext cx="1062355" cy="99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/>
          <p:nvPr/>
        </p:nvPicPr>
        <p:blipFill>
          <a:blip r:embed="rId6"/>
          <a:stretch>
            <a:fillRect/>
          </a:stretch>
        </p:blipFill>
        <p:spPr>
          <a:xfrm>
            <a:off x="534818" y="720368"/>
            <a:ext cx="923925" cy="918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3" descr="IMG_269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2" t="4079" r="27570" b="83817"/>
          <a:stretch>
            <a:fillRect/>
          </a:stretch>
        </p:blipFill>
        <p:spPr bwMode="auto">
          <a:xfrm>
            <a:off x="440076" y="4407448"/>
            <a:ext cx="979116" cy="99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0" descr="C:\Users\kay\Pictures\socieda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4" y="5407048"/>
            <a:ext cx="11525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4" y="3520382"/>
            <a:ext cx="1731962" cy="85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745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1"/>
            </a:gs>
            <a:gs pos="0">
              <a:srgbClr val="13B7BB"/>
            </a:gs>
            <a:gs pos="40000">
              <a:schemeClr val="bg1">
                <a:lumMod val="100000"/>
                <a:alpha val="4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Предложение для руководителя ЗПП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6263792"/>
            <a:ext cx="2832760" cy="4821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7664" y="1340768"/>
            <a:ext cx="7149480" cy="4672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ШЕФ-ПАКЕТ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руководителя – индивидуальный комплект усовершенствованных банковских продуктов для современного делового руководителя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VIP-ПРОГРАММА </a:t>
            </a:r>
            <a:r>
              <a:rPr lang="ru-RU" sz="2000" b="1" i="1" dirty="0" err="1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</a:t>
            </a:r>
            <a:r>
              <a:rPr lang="ru-RU" sz="2000" b="1" i="1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grata</a:t>
            </a:r>
            <a:r>
              <a:rPr lang="ru-RU" sz="2000" b="1" i="1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актуальные преференции и исключительное внимание к Вашим финансовым потребностям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ДОПОЛНИТЕЛЬНЫЙ РЕЗЕРВ</a:t>
            </a:r>
            <a:r>
              <a:rPr lang="ru-RU" sz="2000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поощрения работников – Ваша Организация получает преференции и бонусы от Банка и партнеров Банка.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C:\Users\eon\AppData\Local\Microsoft\Windows\Temporary Internet Files\Content.Word\Karta_Visa_Infinit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2969"/>
            <a:ext cx="1351280" cy="837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 descr="MCP_044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26"/>
          <a:stretch/>
        </p:blipFill>
        <p:spPr bwMode="auto">
          <a:xfrm>
            <a:off x="114489" y="2492896"/>
            <a:ext cx="1337310" cy="829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123424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1"/>
            </a:gs>
            <a:gs pos="0">
              <a:srgbClr val="13B7BB"/>
            </a:gs>
            <a:gs pos="40000">
              <a:schemeClr val="bg1">
                <a:lumMod val="100000"/>
                <a:alpha val="4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221088"/>
            <a:ext cx="6448718" cy="1008112"/>
          </a:xfrm>
          <a:prstGeom prst="rect">
            <a:avLst/>
          </a:prstGeom>
          <a:gradFill>
            <a:gsLst>
              <a:gs pos="99000">
                <a:srgbClr val="E1EFF1"/>
              </a:gs>
              <a:gs pos="0">
                <a:srgbClr val="13B7BB"/>
              </a:gs>
              <a:gs pos="18000">
                <a:schemeClr val="bg1"/>
              </a:gs>
              <a:gs pos="38000">
                <a:schemeClr val="accent1">
                  <a:tint val="23500"/>
                  <a:satMod val="160000"/>
                </a:schemeClr>
              </a:gs>
            </a:gsLst>
            <a:lin ang="4200000" scaled="0"/>
          </a:gradFill>
        </p:spPr>
      </p:pic>
    </p:spTree>
    <p:extLst>
      <p:ext uri="{BB962C8B-B14F-4D97-AF65-F5344CB8AC3E}">
        <p14:creationId xmlns:p14="http://schemas.microsoft.com/office/powerpoint/2010/main" val="16761679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Сегмент, кого кредитуем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Юридические лица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Индивидуальные предприниматели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Физические лица (собственники бизнеса)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Место расположения бизнеса – не более 100 км. от офиса банка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Выручка  по данным официальной отчетности за  предшествующий календарный год  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ДО 300 млн. руб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Торговля, услуги, производство</a:t>
            </a:r>
          </a:p>
          <a:p>
            <a:pPr>
              <a:buFont typeface="Wingdings" panose="05000000000000000000" pitchFamily="2" charset="2"/>
              <a:buChar char="q"/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Сумма 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</a:rPr>
              <a:t>кредита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до 20 млн руб. ,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сумма 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</a:rPr>
              <a:t>гарантии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до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20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млн. руб.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Срок кредитов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до 10 лет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Неубыточная / ненулевая деятельность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504" y="6093296"/>
            <a:ext cx="4464496" cy="75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688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1"/>
            </a:gs>
            <a:gs pos="0">
              <a:srgbClr val="13B7BB"/>
            </a:gs>
            <a:gs pos="40000">
              <a:schemeClr val="bg1">
                <a:lumMod val="100000"/>
                <a:alpha val="4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Кредит на приобретение транспорта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504" y="6093296"/>
            <a:ext cx="4464496" cy="75400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60359935"/>
              </p:ext>
            </p:extLst>
          </p:nvPr>
        </p:nvGraphicFramePr>
        <p:xfrm>
          <a:off x="467544" y="1196752"/>
          <a:ext cx="8208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45663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1"/>
            </a:gs>
            <a:gs pos="0">
              <a:srgbClr val="13B7BB"/>
            </a:gs>
            <a:gs pos="40000">
              <a:schemeClr val="bg1">
                <a:lumMod val="100000"/>
                <a:alpha val="4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Кредит на приобретение транспорта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504" y="6093296"/>
            <a:ext cx="4464496" cy="754008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12151708"/>
              </p:ext>
            </p:extLst>
          </p:nvPr>
        </p:nvGraphicFramePr>
        <p:xfrm>
          <a:off x="1115616" y="1397000"/>
          <a:ext cx="720080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16303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1"/>
            </a:gs>
            <a:gs pos="0">
              <a:srgbClr val="13B7BB"/>
            </a:gs>
            <a:gs pos="55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36104"/>
          </a:xfrm>
        </p:spPr>
        <p:txBody>
          <a:bodyPr>
            <a:normAutofit/>
          </a:bodyPr>
          <a:lstStyle/>
          <a:p>
            <a:r>
              <a:rPr lang="ru-RU" sz="3700" b="1" dirty="0" smtClean="0">
                <a:solidFill>
                  <a:schemeClr val="accent6">
                    <a:lumMod val="75000"/>
                  </a:schemeClr>
                </a:solidFill>
              </a:rPr>
              <a:t>Кредит на приобретение недвижимости</a:t>
            </a:r>
            <a:endParaRPr lang="ru-RU" sz="3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504" y="6093296"/>
            <a:ext cx="4464496" cy="75400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7866470"/>
              </p:ext>
            </p:extLst>
          </p:nvPr>
        </p:nvGraphicFramePr>
        <p:xfrm>
          <a:off x="467544" y="1196752"/>
          <a:ext cx="8208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519386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36104"/>
          </a:xfrm>
        </p:spPr>
        <p:txBody>
          <a:bodyPr>
            <a:normAutofit/>
          </a:bodyPr>
          <a:lstStyle/>
          <a:p>
            <a:r>
              <a:rPr lang="ru-RU" sz="3700" b="1" dirty="0" smtClean="0">
                <a:solidFill>
                  <a:schemeClr val="accent6">
                    <a:lumMod val="75000"/>
                  </a:schemeClr>
                </a:solidFill>
              </a:rPr>
              <a:t>Кредит на приобретение недвижимости</a:t>
            </a:r>
            <a:endParaRPr lang="ru-RU" sz="3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504" y="6093296"/>
            <a:ext cx="4464496" cy="754008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46732810"/>
              </p:ext>
            </p:extLst>
          </p:nvPr>
        </p:nvGraphicFramePr>
        <p:xfrm>
          <a:off x="1115616" y="1397000"/>
          <a:ext cx="720080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33331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1"/>
            </a:gs>
            <a:gs pos="0">
              <a:srgbClr val="13B7BB"/>
            </a:gs>
            <a:gs pos="40000">
              <a:schemeClr val="bg1">
                <a:lumMod val="100000"/>
                <a:alpha val="4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3610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Кредит на рефинансирование ссудной задолженности в стороннем Банке</a:t>
            </a:r>
            <a:endParaRPr lang="ru-RU" sz="3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504" y="6093296"/>
            <a:ext cx="4464496" cy="7540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268760"/>
            <a:ext cx="79928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u="sng" dirty="0">
                <a:solidFill>
                  <a:schemeClr val="accent5">
                    <a:lumMod val="50000"/>
                  </a:schemeClr>
                </a:solidFill>
              </a:rPr>
              <a:t>Возможность снизить платеж/ставку </a:t>
            </a:r>
            <a:endParaRPr lang="ru-RU" sz="25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500" b="1" u="sng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2500" b="1" u="sng" dirty="0">
                <a:solidFill>
                  <a:schemeClr val="accent5">
                    <a:lumMod val="50000"/>
                  </a:schemeClr>
                </a:solidFill>
              </a:rPr>
              <a:t>кредитам в других Банках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Снижение ежемесячного взноса по кредитам в других Банках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Кредитование под залог имущества обремененного  другим Банком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Отсутствие комиссий за рассмотрение заявки, за выдачу кредита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8136904" cy="196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2298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Банковские гарантии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endParaRPr lang="ru-RU" sz="2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432" y="5949280"/>
            <a:ext cx="4680520" cy="79668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/>
          </p:nvPr>
        </p:nvGraphicFramePr>
        <p:xfrm>
          <a:off x="467544" y="1556792"/>
          <a:ext cx="849694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59635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212C83415215F4DACB28E129BE5EEC3" ma:contentTypeVersion="1" ma:contentTypeDescription="Создание документа." ma:contentTypeScope="" ma:versionID="41e3060e2f5766993b24da9a63f77ec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fed9cbb3b392f362519f44d45e158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34B019-A1B8-446A-BD6E-2726C9D795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770F6E0-5699-483C-9F71-581DE81E12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8ED4E5-5D78-47FB-ACA9-91A77B144C26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2443</TotalTime>
  <Words>1129</Words>
  <Application>Microsoft Office PowerPoint</Application>
  <PresentationFormat>Экран (4:3)</PresentationFormat>
  <Paragraphs>138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Bookman Old Style</vt:lpstr>
      <vt:lpstr>Calibri</vt:lpstr>
      <vt:lpstr>Symbol</vt:lpstr>
      <vt:lpstr>Times New Roman</vt:lpstr>
      <vt:lpstr>Wingdings</vt:lpstr>
      <vt:lpstr>Тема Office</vt:lpstr>
      <vt:lpstr>Банковские продукты  для субъектов  малого и среднего бизнеса</vt:lpstr>
      <vt:lpstr>Кредитование малого и среднего бизнеса</vt:lpstr>
      <vt:lpstr>Сегмент, кого кредитуем</vt:lpstr>
      <vt:lpstr>Кредит на приобретение транспорта</vt:lpstr>
      <vt:lpstr>Кредит на приобретение транспорта</vt:lpstr>
      <vt:lpstr>Кредит на приобретение недвижимости</vt:lpstr>
      <vt:lpstr>Кредит на приобретение недвижимости</vt:lpstr>
      <vt:lpstr>Кредит на рефинансирование ссудной задолженности в стороннем Банке</vt:lpstr>
      <vt:lpstr>Банковские гарантии</vt:lpstr>
      <vt:lpstr>С нами Просто</vt:lpstr>
      <vt:lpstr>С нами кредитование  Понятно</vt:lpstr>
      <vt:lpstr>Корпоративный бизнес в Банке «Левобережный»</vt:lpstr>
      <vt:lpstr>Презентация PowerPoint</vt:lpstr>
      <vt:lpstr>Презентация PowerPoint</vt:lpstr>
      <vt:lpstr>Презентация PowerPoint</vt:lpstr>
      <vt:lpstr>Бизнес-пакеты</vt:lpstr>
      <vt:lpstr>Депозитные продукты</vt:lpstr>
      <vt:lpstr>Начисление процентов на остаток денежных средств</vt:lpstr>
      <vt:lpstr>Акция «Бизнес на ладони»</vt:lpstr>
      <vt:lpstr>Торговый эквайринг и зарплатный проект</vt:lpstr>
      <vt:lpstr>ТОРГОВЫЙ ЭКВАЙРИНГ  терминалы для безналичного расчета  по банковским картам в торговых точках </vt:lpstr>
      <vt:lpstr>Возможности для участников ЗПП</vt:lpstr>
      <vt:lpstr>Предложение для руководителя ЗПП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Рябков Сергей Николаевич</dc:creator>
  <cp:lastModifiedBy>Малохевич Алёна Андреевна</cp:lastModifiedBy>
  <cp:revision>220</cp:revision>
  <cp:lastPrinted>2016-06-16T07:08:50Z</cp:lastPrinted>
  <dcterms:created xsi:type="dcterms:W3CDTF">2014-04-08T05:06:05Z</dcterms:created>
  <dcterms:modified xsi:type="dcterms:W3CDTF">2017-06-05T09:57:34Z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0x010100D212C83415215F4DACB28E129BE5EEC3</vt:lpwstr>
  </property>
</Properties>
</file>