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63" r:id="rId5"/>
    <p:sldId id="265" r:id="rId6"/>
    <p:sldId id="264" r:id="rId7"/>
    <p:sldId id="259" r:id="rId8"/>
    <p:sldId id="260" r:id="rId9"/>
    <p:sldId id="266" r:id="rId10"/>
    <p:sldId id="261" r:id="rId11"/>
    <p:sldId id="256" r:id="rId1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7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89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1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42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0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9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01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8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55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54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3000"/>
            <a:lum/>
          </a:blip>
          <a:srcRect/>
          <a:tile tx="0" ty="0" sx="87000" sy="8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B671-1AE6-44DF-B08D-C5DA0B2EF4BE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2D003-198F-4834-AB81-DF8BFA4F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2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2091333.ru/" TargetMode="External"/><Relationship Id="rId2" Type="http://schemas.openxmlformats.org/officeDocument/2006/relationships/hyperlink" Target="http://www.microfund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2091333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  <a:solidFill>
            <a:srgbClr val="D8B66D"/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387" y="1313254"/>
            <a:ext cx="4465223" cy="42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817832"/>
              </p:ext>
            </p:extLst>
          </p:nvPr>
        </p:nvGraphicFramePr>
        <p:xfrm>
          <a:off x="723206" y="1081272"/>
          <a:ext cx="11122429" cy="5596202"/>
        </p:xfrm>
        <a:graphic>
          <a:graphicData uri="http://schemas.openxmlformats.org/drawingml/2006/table">
            <a:tbl>
              <a:tblPr/>
              <a:tblGrid>
                <a:gridCol w="440576">
                  <a:extLst>
                    <a:ext uri="{9D8B030D-6E8A-4147-A177-3AD203B41FA5}">
                      <a16:colId xmlns:a16="http://schemas.microsoft.com/office/drawing/2014/main" val="927176517"/>
                    </a:ext>
                  </a:extLst>
                </a:gridCol>
                <a:gridCol w="2421815">
                  <a:extLst>
                    <a:ext uri="{9D8B030D-6E8A-4147-A177-3AD203B41FA5}">
                      <a16:colId xmlns:a16="http://schemas.microsoft.com/office/drawing/2014/main" val="651090760"/>
                    </a:ext>
                  </a:extLst>
                </a:gridCol>
                <a:gridCol w="1241828">
                  <a:extLst>
                    <a:ext uri="{9D8B030D-6E8A-4147-A177-3AD203B41FA5}">
                      <a16:colId xmlns:a16="http://schemas.microsoft.com/office/drawing/2014/main" val="357002760"/>
                    </a:ext>
                  </a:extLst>
                </a:gridCol>
                <a:gridCol w="853677">
                  <a:extLst>
                    <a:ext uri="{9D8B030D-6E8A-4147-A177-3AD203B41FA5}">
                      <a16:colId xmlns:a16="http://schemas.microsoft.com/office/drawing/2014/main" val="4046570972"/>
                    </a:ext>
                  </a:extLst>
                </a:gridCol>
                <a:gridCol w="1293276">
                  <a:extLst>
                    <a:ext uri="{9D8B030D-6E8A-4147-A177-3AD203B41FA5}">
                      <a16:colId xmlns:a16="http://schemas.microsoft.com/office/drawing/2014/main" val="2265987091"/>
                    </a:ext>
                  </a:extLst>
                </a:gridCol>
                <a:gridCol w="1349840">
                  <a:extLst>
                    <a:ext uri="{9D8B030D-6E8A-4147-A177-3AD203B41FA5}">
                      <a16:colId xmlns:a16="http://schemas.microsoft.com/office/drawing/2014/main" val="1116853053"/>
                    </a:ext>
                  </a:extLst>
                </a:gridCol>
                <a:gridCol w="837197">
                  <a:extLst>
                    <a:ext uri="{9D8B030D-6E8A-4147-A177-3AD203B41FA5}">
                      <a16:colId xmlns:a16="http://schemas.microsoft.com/office/drawing/2014/main" val="3872091133"/>
                    </a:ext>
                  </a:extLst>
                </a:gridCol>
                <a:gridCol w="1343570">
                  <a:extLst>
                    <a:ext uri="{9D8B030D-6E8A-4147-A177-3AD203B41FA5}">
                      <a16:colId xmlns:a16="http://schemas.microsoft.com/office/drawing/2014/main" val="938096561"/>
                    </a:ext>
                  </a:extLst>
                </a:gridCol>
                <a:gridCol w="1340650">
                  <a:extLst>
                    <a:ext uri="{9D8B030D-6E8A-4147-A177-3AD203B41FA5}">
                      <a16:colId xmlns:a16="http://schemas.microsoft.com/office/drawing/2014/main" val="2515379543"/>
                    </a:ext>
                  </a:extLst>
                </a:gridCol>
              </a:tblGrid>
              <a:tr h="4437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Муниципальный район или городской округ НСО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населения, тысяч человек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Выдано в 2017 г.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с сентября 2010 года на отчетную дату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760754"/>
                  </a:ext>
                </a:extLst>
              </a:tr>
              <a:tr h="1316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 выданных займов в тыс. руб. / на 1 тыс. чел.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 выданных займов в тыс. руб. / на 1 тыс. чел.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702079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Здвинский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213,33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12 440,00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829,33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071881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Кыштовский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181,82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24 338,00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2 212,55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13973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Венгеровский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105,26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18 405,00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968,68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567994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Татарский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89,74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51 295,00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1 315,26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792041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Мошковский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53,66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38 085,00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928,90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655097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Барабинский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47,62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13 510,00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321,67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959530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Куйбышевский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43,10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20 550,00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354,31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472468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Ордынский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35,71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21 035,00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14926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</a:t>
                      </a: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Новосибирск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53 050,00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33,49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1 359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1 144 200,00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722,35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2517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Новосибирский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29,92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83 810,00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659,92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275807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Карасукский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29,55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15 539,00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353,16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770398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Коченевский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23,33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924865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Сузунский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20 769,00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649,03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443969"/>
                  </a:ext>
                </a:extLst>
              </a:tr>
              <a:tr h="225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Тогучинский</a:t>
                      </a:r>
                    </a:p>
                  </a:txBody>
                  <a:tcPr marL="8413" marR="8413" marT="84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17,24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16 210,00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279,48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212901"/>
                  </a:ext>
                </a:extLst>
              </a:tr>
              <a:tr h="2256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8413" marR="8413" marT="84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2 765,00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79 450,00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28,73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B6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2 151,00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1 745 596,00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631,32</a:t>
                      </a:r>
                    </a:p>
                  </a:txBody>
                  <a:tcPr marL="8413" marR="8413" marT="84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3359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8888" y="157942"/>
            <a:ext cx="10897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Отчет о предоставлении займов МКК Ф</a:t>
            </a:r>
            <a:r>
              <a:rPr lang="ru-RU" b="1" dirty="0" smtClean="0"/>
              <a:t>ондом </a:t>
            </a:r>
            <a:r>
              <a:rPr lang="ru-RU" b="1" dirty="0"/>
              <a:t>микрофинансирования </a:t>
            </a:r>
            <a:r>
              <a:rPr lang="ru-RU" b="1" dirty="0" smtClean="0"/>
              <a:t>НСО</a:t>
            </a:r>
            <a:endParaRPr lang="ru-RU" b="1" dirty="0"/>
          </a:p>
          <a:p>
            <a:pPr algn="ctr"/>
            <a:r>
              <a:rPr lang="ru-RU" b="1" dirty="0"/>
              <a:t> в разрезе муниципальных районов и городских округов Новосибирской области с ранжированием в расчёте на 1 тыс. населения по состоянию на 01.04.2017 г.</a:t>
            </a:r>
          </a:p>
        </p:txBody>
      </p:sp>
    </p:spTree>
    <p:extLst>
      <p:ext uri="{BB962C8B-B14F-4D97-AF65-F5344CB8AC3E}">
        <p14:creationId xmlns:p14="http://schemas.microsoft.com/office/powerpoint/2010/main" val="14022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5385" y="115504"/>
            <a:ext cx="1155994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Условия микрофинансирования размещены на сайтах:   </a:t>
            </a:r>
          </a:p>
          <a:p>
            <a:pPr algn="ctr"/>
            <a:r>
              <a:rPr lang="ru-RU" sz="6000" dirty="0" smtClean="0">
                <a:hlinkClick r:id="rId2"/>
              </a:rPr>
              <a:t>www.microfund.ru</a:t>
            </a:r>
            <a:r>
              <a:rPr lang="ru-RU" sz="6000" dirty="0" smtClean="0"/>
              <a:t>  </a:t>
            </a:r>
          </a:p>
          <a:p>
            <a:pPr algn="ctr"/>
            <a:r>
              <a:rPr lang="ru-RU" sz="6000" dirty="0" smtClean="0"/>
              <a:t>или	</a:t>
            </a:r>
          </a:p>
          <a:p>
            <a:pPr algn="ctr"/>
            <a:r>
              <a:rPr lang="ru-RU" sz="6000" dirty="0" smtClean="0">
                <a:hlinkClick r:id="rId3"/>
              </a:rPr>
              <a:t>www.2091333.ru</a:t>
            </a:r>
            <a:r>
              <a:rPr lang="ru-RU" sz="6000" dirty="0" smtClean="0"/>
              <a:t>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3200" dirty="0" smtClean="0"/>
              <a:t>Фонд расположен: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3200" dirty="0" smtClean="0"/>
              <a:t>630099, г. Новосибирск, ул. Депутатская, д. 48, подъезд 2, этаж 6.</a:t>
            </a:r>
          </a:p>
          <a:p>
            <a:pPr algn="ctr"/>
            <a:endParaRPr lang="ru-RU" sz="2800" dirty="0"/>
          </a:p>
          <a:p>
            <a:pPr algn="ctr"/>
            <a:r>
              <a:rPr lang="ru-RU" sz="6000" dirty="0" smtClean="0"/>
              <a:t> Тел./факс  (383) 209-13-33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971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Правовое регулирование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/>
              <a:t>Федеральный закон №151 от 02.07.10</a:t>
            </a:r>
            <a:br>
              <a:rPr lang="ru-RU" dirty="0"/>
            </a:br>
            <a:r>
              <a:rPr lang="ru-RU" dirty="0"/>
              <a:t>«О </a:t>
            </a:r>
            <a:r>
              <a:rPr lang="ru-RU" dirty="0" err="1"/>
              <a:t>микрофинансовой</a:t>
            </a:r>
            <a:r>
              <a:rPr lang="ru-RU" dirty="0"/>
              <a:t> деятельности и </a:t>
            </a:r>
            <a:r>
              <a:rPr lang="ru-RU" dirty="0" err="1"/>
              <a:t>микрофинансовых</a:t>
            </a:r>
            <a:r>
              <a:rPr lang="ru-RU" dirty="0"/>
              <a:t> организациях».</a:t>
            </a:r>
          </a:p>
          <a:p>
            <a:pPr>
              <a:defRPr/>
            </a:pPr>
            <a:r>
              <a:rPr lang="ru-RU" dirty="0"/>
              <a:t>Приказ Министерства экономического развития Российской Федерации N 167 от 25  марта2015 г. «</a:t>
            </a:r>
            <a:r>
              <a:rPr lang="ru-RU" b="1" dirty="0">
                <a:solidFill>
                  <a:srgbClr val="000000"/>
                </a:solidFill>
              </a:rPr>
              <a:t>«</a:t>
            </a:r>
            <a:r>
              <a:rPr lang="ru-RU" dirty="0">
                <a:solidFill>
                  <a:srgbClr val="000000"/>
                </a:solidFill>
              </a:rPr>
              <a:t>Об организации проведения конкурсного отбора субъектов Российской Федерации, бюджетам которых в 2015 году предоставляются субсидии из федерального бюджета на государственную поддержку малого и среднего предпринимательства субъектами Российской Федерации»</a:t>
            </a:r>
          </a:p>
          <a:p>
            <a:pPr>
              <a:defRPr/>
            </a:pPr>
            <a:r>
              <a:rPr lang="ru-RU" dirty="0"/>
              <a:t>Федеральный Закон №209 от 24.07.07</a:t>
            </a:r>
            <a:br>
              <a:rPr lang="ru-RU" dirty="0"/>
            </a:br>
            <a:r>
              <a:rPr lang="ru-RU" dirty="0"/>
              <a:t>«О развитии малого и среднего предпринимательства в Российской Федерации».</a:t>
            </a:r>
          </a:p>
        </p:txBody>
      </p:sp>
    </p:spTree>
    <p:extLst>
      <p:ext uri="{BB962C8B-B14F-4D97-AF65-F5344CB8AC3E}">
        <p14:creationId xmlns:p14="http://schemas.microsoft.com/office/powerpoint/2010/main" val="316567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/>
          <a:lstStyle/>
          <a:p>
            <a:pPr algn="ctr"/>
            <a:r>
              <a:rPr lang="ru-RU" altLang="ru-RU" dirty="0">
                <a:solidFill>
                  <a:prstClr val="black"/>
                </a:solidFill>
                <a:latin typeface="Calibri"/>
              </a:rPr>
              <a:t>Условия микрофинансирования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prstClr val="black"/>
                </a:solidFill>
              </a:rPr>
              <a:t>Фонд предоставляет займы на условиях возвратности, срочности и платности.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prstClr val="black"/>
                </a:solidFill>
              </a:rPr>
              <a:t>Займы предоставляются в размере от 30`000 до 3`000`000 рублей на срок от 3 до 36 месяцев по ставке 8,25% годовых для сферы материального производства, науки и научного обслуживания, здравоохранения и предоставления социальных услуг.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prstClr val="black"/>
                </a:solidFill>
              </a:rPr>
              <a:t>Займы предоставляются размере от 30`000 до 2`000`000 рублей на срок от 3 до 24 месяца по ставке 10,00% годовых для сферы торговли и услуг.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dirty="0" smtClean="0"/>
              <a:t>Фондом </a:t>
            </a:r>
            <a:r>
              <a:rPr lang="ru-RU" dirty="0"/>
              <a:t>используется «комбинированное» обеспечение в виде залога и поручительства (Залог автотранспортных средств, недвижимости и поручительство Учредителя (руководителя)).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endParaRPr lang="ru-RU" b="1" dirty="0" smtClean="0">
              <a:solidFill>
                <a:srgbClr val="FF0000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6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Основные требования к заемщику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Срок деятельности с момента государственной регистрации –не регламентирован </a:t>
            </a:r>
            <a:r>
              <a:rPr lang="ru-RU" altLang="ru-RU" b="1" dirty="0"/>
              <a:t>Положительный финансовый результат</a:t>
            </a:r>
            <a:r>
              <a:rPr lang="en-US" altLang="ru-RU" dirty="0"/>
              <a:t/>
            </a:r>
            <a:br>
              <a:rPr lang="en-US" altLang="ru-RU" dirty="0"/>
            </a:br>
            <a:r>
              <a:rPr lang="ru-RU" altLang="ru-RU" dirty="0"/>
              <a:t>в соответствии с бухгалтерской отчетностью за предыдущий период</a:t>
            </a:r>
            <a:r>
              <a:rPr lang="en-US" altLang="ru-RU" dirty="0"/>
              <a:t>.</a:t>
            </a:r>
          </a:p>
          <a:p>
            <a:r>
              <a:rPr lang="ru-RU" altLang="ru-RU" b="1" dirty="0"/>
              <a:t>Отсутствие задолженности</a:t>
            </a:r>
            <a:r>
              <a:rPr lang="ru-RU" altLang="ru-RU" dirty="0"/>
              <a:t> по начисленным налогам, сборам и иным платежам в бюджеты любого уровня или внебюджетные фонды на дату обращения за займом.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42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838" y="365125"/>
            <a:ext cx="10972800" cy="1325563"/>
          </a:xfrm>
        </p:spPr>
        <p:txBody>
          <a:bodyPr/>
          <a:lstStyle/>
          <a:p>
            <a:pPr algn="ctr"/>
            <a:r>
              <a:rPr lang="ru-RU" kern="0" dirty="0">
                <a:solidFill>
                  <a:prstClr val="black"/>
                </a:solidFill>
                <a:latin typeface="+mn-lt"/>
              </a:rPr>
              <a:t>Особенности предоставления </a:t>
            </a:r>
            <a:r>
              <a:rPr lang="ru-RU" kern="0" dirty="0" err="1">
                <a:solidFill>
                  <a:prstClr val="black"/>
                </a:solidFill>
                <a:latin typeface="+mn-lt"/>
              </a:rPr>
              <a:t>микрозаймов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dirty="0"/>
              <a:t>Размер займа, на пополнение оборотных средств при среднесписочной численности от 1-3х человек:</a:t>
            </a:r>
          </a:p>
          <a:p>
            <a:pPr marL="0" indent="0">
              <a:buNone/>
              <a:defRPr/>
            </a:pPr>
            <a:r>
              <a:rPr lang="ru-RU" dirty="0"/>
              <a:t>не более 200`000 рублей на одного работающего.</a:t>
            </a:r>
          </a:p>
          <a:p>
            <a:pPr marL="0" indent="0">
              <a:buNone/>
              <a:defRPr/>
            </a:pPr>
            <a:r>
              <a:rPr lang="ru-RU" dirty="0"/>
              <a:t>для субъектов, применяющих упрощенную либо обычную  систему налогообложения – не более половины годового оборота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82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Обеспечение займа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залог транспортных средств</a:t>
            </a:r>
            <a:r>
              <a:rPr lang="en-US" altLang="ru-RU" dirty="0" smtClean="0"/>
              <a:t>;</a:t>
            </a:r>
            <a:endParaRPr lang="ru-RU" altLang="ru-RU" dirty="0" smtClean="0"/>
          </a:p>
          <a:p>
            <a:r>
              <a:rPr lang="ru-RU" altLang="ru-RU" dirty="0"/>
              <a:t>залог недвижимого имущества; </a:t>
            </a:r>
            <a:endParaRPr lang="en-US" altLang="ru-RU" dirty="0"/>
          </a:p>
          <a:p>
            <a:r>
              <a:rPr lang="ru-RU" altLang="ru-RU" dirty="0"/>
              <a:t>поручительства</a:t>
            </a:r>
            <a:r>
              <a:rPr lang="en-US" altLang="ru-RU" dirty="0"/>
              <a:t> </a:t>
            </a:r>
            <a:r>
              <a:rPr lang="ru-RU" altLang="ru-RU" dirty="0"/>
              <a:t>юридических лиц, зарегистрированных на территории НСО;</a:t>
            </a:r>
          </a:p>
          <a:p>
            <a:r>
              <a:rPr lang="ru-RU" altLang="ru-RU" dirty="0"/>
              <a:t>поручительства физических лиц, граждан РФ, постоянно проживающих на территории НСО;</a:t>
            </a:r>
          </a:p>
          <a:p>
            <a:r>
              <a:rPr lang="ru-RU" altLang="ru-RU" i="1" dirty="0"/>
              <a:t>комбинированные схемы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82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486" y="150943"/>
            <a:ext cx="10515600" cy="788171"/>
          </a:xfrm>
        </p:spPr>
        <p:txBody>
          <a:bodyPr/>
          <a:lstStyle/>
          <a:p>
            <a:pPr algn="ctr"/>
            <a:r>
              <a:rPr lang="ru-RU" dirty="0" smtClean="0">
                <a:latin typeface="+mn-lt"/>
              </a:rPr>
              <a:t>Пример графика погашения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352992"/>
              </p:ext>
            </p:extLst>
          </p:nvPr>
        </p:nvGraphicFramePr>
        <p:xfrm>
          <a:off x="2421925" y="939114"/>
          <a:ext cx="7801232" cy="5449885"/>
        </p:xfrm>
        <a:graphic>
          <a:graphicData uri="http://schemas.openxmlformats.org/drawingml/2006/table">
            <a:tbl>
              <a:tblPr/>
              <a:tblGrid>
                <a:gridCol w="2215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4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Сумма займа (руб.)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1 000 000,00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0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Процентная ставка (% годовых)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8,25%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Дата перечисления денежных средств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27.11.2015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Дата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платежа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сумма % к уплате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займа к возврату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сумма к оплате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20.12.2015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5 198,63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5 198,63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20.01.2016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6 994,50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90 327,50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20.02.2016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6 405,40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89 738,40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20.03.2016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5 447,41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88 780,41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20.04.2016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5 240,79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88 573,79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20.05.2016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4 508,21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87 841,21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20.06.2016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4 076,17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87 409,17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20.07.2016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3 381,16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86 714,16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20.08.2016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2 911,56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86 244,56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20.09.2016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2 329,25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85 662,25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20.10.2016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1 690,59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85 023,59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20.11.2016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1 164,64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84 497,64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20.12.2016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563,55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83 337,00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83 900,55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4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effectLst/>
                          <a:latin typeface="+mn-lt"/>
                        </a:rPr>
                        <a:t>49 911,86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effectLst/>
                          <a:latin typeface="+mn-lt"/>
                        </a:rPr>
                        <a:t>1 000 000,00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1 049 911,86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12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361"/>
          </a:xfrm>
        </p:spPr>
        <p:txBody>
          <a:bodyPr/>
          <a:lstStyle/>
          <a:p>
            <a:pPr algn="ctr"/>
            <a:r>
              <a:rPr lang="ru-RU" dirty="0" smtClean="0">
                <a:latin typeface="+mn-lt"/>
              </a:rPr>
              <a:t>Пример графика </a:t>
            </a:r>
            <a:r>
              <a:rPr lang="ru-RU" dirty="0">
                <a:latin typeface="+mn-lt"/>
              </a:rPr>
              <a:t>погашения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918625"/>
              </p:ext>
            </p:extLst>
          </p:nvPr>
        </p:nvGraphicFramePr>
        <p:xfrm>
          <a:off x="2133599" y="1194486"/>
          <a:ext cx="8476735" cy="5383530"/>
        </p:xfrm>
        <a:graphic>
          <a:graphicData uri="http://schemas.openxmlformats.org/drawingml/2006/table">
            <a:tbl>
              <a:tblPr/>
              <a:tblGrid>
                <a:gridCol w="2487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5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Сумма займа (руб.)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200 000,00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Процентная ставка (% годовых)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10,00%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Дата перечисления денежных средств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04.12.2015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Дата платежа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сумма % к уплате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займа к возврату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сумма к оплате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20.12.2015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876,71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876,71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20.01.2016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1 695,64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18 361,64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20.02.2016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1 552,83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18 218,83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20.03.2016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1 320,59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17 986,59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20.04.2016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1 270,51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17 936,51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20.05.2016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1 092,92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17 758,92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20.06.2016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988,19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17 654,19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20.07.2016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819,70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17 485,70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20.08.2016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705,87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17 371,87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20.09.2016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564,71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17 230,71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20.10.2016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409,89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17 075,89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20.11.2016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282,39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16 948,39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20.12.2016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136,67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16 674,00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16 810,67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effectLst/>
                          <a:latin typeface="+mn-lt"/>
                        </a:rPr>
                        <a:t>11 716,62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200 000,00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211 716,62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13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927" y="176506"/>
            <a:ext cx="10515600" cy="10486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+mn-lt"/>
              </a:rPr>
              <a:t>Схема предоставления </a:t>
            </a:r>
            <a:r>
              <a:rPr lang="ru-RU" sz="3600" dirty="0" err="1" smtClean="0">
                <a:latin typeface="+mn-lt"/>
              </a:rPr>
              <a:t>микрозаймов</a:t>
            </a:r>
            <a:r>
              <a:rPr lang="ru-RU" sz="3600" dirty="0" smtClean="0">
                <a:latin typeface="+mn-lt"/>
              </a:rPr>
              <a:t> субъектам малого и среднего предпринимательства (</a:t>
            </a:r>
            <a:r>
              <a:rPr lang="ru-RU" sz="3600" dirty="0" err="1" smtClean="0">
                <a:latin typeface="+mn-lt"/>
              </a:rPr>
              <a:t>СМиСП</a:t>
            </a:r>
            <a:r>
              <a:rPr lang="ru-RU" sz="3600" dirty="0" smtClean="0">
                <a:latin typeface="+mn-lt"/>
              </a:rPr>
              <a:t>)</a:t>
            </a:r>
            <a:endParaRPr lang="ru-RU" sz="3600" dirty="0">
              <a:latin typeface="+mn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217906" y="1225115"/>
            <a:ext cx="7811310" cy="821987"/>
          </a:xfrm>
          <a:prstGeom prst="ellipse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СМиСП</a:t>
            </a:r>
            <a:r>
              <a:rPr lang="ru-RU" dirty="0" smtClean="0">
                <a:solidFill>
                  <a:schemeClr val="tx1"/>
                </a:solidFill>
              </a:rPr>
              <a:t> подает предварительную заявку на сайте Фонда: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www.2091333.ru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 ожидает решение по заявке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923306" y="2047101"/>
            <a:ext cx="445244" cy="284736"/>
          </a:xfrm>
          <a:prstGeom prst="downArrow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207695" y="2349217"/>
            <a:ext cx="7811310" cy="821988"/>
          </a:xfrm>
          <a:prstGeom prst="ellipse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 случае положительного решения, </a:t>
            </a:r>
            <a:r>
              <a:rPr lang="ru-RU" sz="1800" dirty="0" err="1" smtClean="0">
                <a:solidFill>
                  <a:schemeClr val="tx1"/>
                </a:solidFill>
              </a:rPr>
              <a:t>СМиСП</a:t>
            </a:r>
            <a:r>
              <a:rPr lang="ru-RU" sz="1800" dirty="0" smtClean="0">
                <a:solidFill>
                  <a:schemeClr val="tx1"/>
                </a:solidFill>
              </a:rPr>
              <a:t> собирает пакет документов согласно перечня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Объект 5"/>
          <p:cNvSpPr txBox="1">
            <a:spLocks/>
          </p:cNvSpPr>
          <p:nvPr/>
        </p:nvSpPr>
        <p:spPr>
          <a:xfrm>
            <a:off x="2254376" y="3493899"/>
            <a:ext cx="7831730" cy="959708"/>
          </a:xfrm>
          <a:prstGeom prst="ellipse">
            <a:avLst/>
          </a:prstGeom>
          <a:solidFill>
            <a:srgbClr val="D8B66D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Фонд проводит экспертизу по оценке платежеспособности </a:t>
            </a:r>
            <a:r>
              <a:rPr lang="ru-RU" sz="1800" dirty="0" err="1" smtClean="0">
                <a:solidFill>
                  <a:schemeClr val="tx1"/>
                </a:solidFill>
              </a:rPr>
              <a:t>СМиСП</a:t>
            </a:r>
            <a:r>
              <a:rPr lang="ru-RU" sz="1800" dirty="0" smtClean="0">
                <a:solidFill>
                  <a:schemeClr val="tx1"/>
                </a:solidFill>
              </a:rPr>
              <a:t> и принимает решение о возможности предоставления займа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2217906" y="4740110"/>
            <a:ext cx="7866255" cy="684766"/>
          </a:xfrm>
          <a:prstGeom prst="ellipse">
            <a:avLst/>
          </a:prstGeom>
          <a:solidFill>
            <a:srgbClr val="D8B66D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Оформление договоров займа, поручительства и залога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1" name="Объект 5"/>
          <p:cNvSpPr txBox="1">
            <a:spLocks/>
          </p:cNvSpPr>
          <p:nvPr/>
        </p:nvSpPr>
        <p:spPr>
          <a:xfrm>
            <a:off x="2254376" y="5737217"/>
            <a:ext cx="7866255" cy="684766"/>
          </a:xfrm>
          <a:prstGeom prst="ellipse">
            <a:avLst/>
          </a:prstGeom>
          <a:solidFill>
            <a:srgbClr val="D8B66D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Перечисление суммы займа на расчетный счет </a:t>
            </a:r>
            <a:r>
              <a:rPr lang="ru-RU" sz="1800" dirty="0" err="1" smtClean="0">
                <a:solidFill>
                  <a:schemeClr val="tx1"/>
                </a:solidFill>
              </a:rPr>
              <a:t>СМиСП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947619" y="3183696"/>
            <a:ext cx="445244" cy="284736"/>
          </a:xfrm>
          <a:prstGeom prst="downArrow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935462" y="4455374"/>
            <a:ext cx="445244" cy="284736"/>
          </a:xfrm>
          <a:prstGeom prst="downArrow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947619" y="5439990"/>
            <a:ext cx="445244" cy="284736"/>
          </a:xfrm>
          <a:prstGeom prst="downArrow">
            <a:avLst/>
          </a:prstGeom>
          <a:solidFill>
            <a:srgbClr val="D8B66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802</Words>
  <Application>Microsoft Office PowerPoint</Application>
  <PresentationFormat>Широкоэкранный</PresentationFormat>
  <Paragraphs>320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Правовое регулирование</vt:lpstr>
      <vt:lpstr>Условия микрофинансирования</vt:lpstr>
      <vt:lpstr>Основные требования к заемщику</vt:lpstr>
      <vt:lpstr>Особенности предоставления микрозаймов</vt:lpstr>
      <vt:lpstr>Обеспечение займа</vt:lpstr>
      <vt:lpstr>Пример графика погашения</vt:lpstr>
      <vt:lpstr>Пример графика погашения</vt:lpstr>
      <vt:lpstr>Схема предоставления микрозаймов субъектам малого и среднего предпринимательства (СМиСП)</vt:lpstr>
      <vt:lpstr>Презентация PowerPoint</vt:lpstr>
      <vt:lpstr>Презентация PowerPoint</vt:lpstr>
    </vt:vector>
  </TitlesOfParts>
  <Company>Фонд микрофинансирования НСО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kolesnik</dc:creator>
  <cp:lastModifiedBy>Артём Колесник</cp:lastModifiedBy>
  <cp:revision>33</cp:revision>
  <cp:lastPrinted>2015-12-08T04:06:31Z</cp:lastPrinted>
  <dcterms:created xsi:type="dcterms:W3CDTF">2015-11-18T08:53:40Z</dcterms:created>
  <dcterms:modified xsi:type="dcterms:W3CDTF">2017-05-17T10:19:08Z</dcterms:modified>
</cp:coreProperties>
</file>