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2"/>
  </p:notesMasterIdLst>
  <p:sldIdLst>
    <p:sldId id="257" r:id="rId2"/>
    <p:sldId id="258" r:id="rId3"/>
    <p:sldId id="259" r:id="rId4"/>
    <p:sldId id="260" r:id="rId5"/>
    <p:sldId id="262" r:id="rId6"/>
    <p:sldId id="256" r:id="rId7"/>
    <p:sldId id="261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3" d="100"/>
          <a:sy n="83" d="100"/>
        </p:scale>
        <p:origin x="-1992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ACB388-77B0-40E3-B372-A1C392816E80}" type="datetimeFigureOut">
              <a:rPr lang="ru-RU" smtClean="0"/>
              <a:t>15.05.2019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85BDB1-CF1D-4FC4-A918-F6D7A286DA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86481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BC3D1-0D75-430B-BADC-878FB8692B2B}" type="datetimeFigureOut">
              <a:rPr lang="ru-RU" smtClean="0"/>
              <a:t>15.05.2019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483CA2-8027-444B-96A2-1C66F3A90D8F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BC3D1-0D75-430B-BADC-878FB8692B2B}" type="datetimeFigureOut">
              <a:rPr lang="ru-RU" smtClean="0"/>
              <a:t>15.05.2019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483CA2-8027-444B-96A2-1C66F3A90D8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BC3D1-0D75-430B-BADC-878FB8692B2B}" type="datetimeFigureOut">
              <a:rPr lang="ru-RU" smtClean="0"/>
              <a:t>15.05.2019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483CA2-8027-444B-96A2-1C66F3A90D8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BC3D1-0D75-430B-BADC-878FB8692B2B}" type="datetimeFigureOut">
              <a:rPr lang="ru-RU" smtClean="0"/>
              <a:t>15.05.2019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483CA2-8027-444B-96A2-1C66F3A90D8F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BC3D1-0D75-430B-BADC-878FB8692B2B}" type="datetimeFigureOut">
              <a:rPr lang="ru-RU" smtClean="0"/>
              <a:t>15.05.2019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483CA2-8027-444B-96A2-1C66F3A90D8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BC3D1-0D75-430B-BADC-878FB8692B2B}" type="datetimeFigureOut">
              <a:rPr lang="ru-RU" smtClean="0"/>
              <a:t>15.05.2019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483CA2-8027-444B-96A2-1C66F3A90D8F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BC3D1-0D75-430B-BADC-878FB8692B2B}" type="datetimeFigureOut">
              <a:rPr lang="ru-RU" smtClean="0"/>
              <a:t>15.05.2019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483CA2-8027-444B-96A2-1C66F3A90D8F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BC3D1-0D75-430B-BADC-878FB8692B2B}" type="datetimeFigureOut">
              <a:rPr lang="ru-RU" smtClean="0"/>
              <a:t>15.05.2019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483CA2-8027-444B-96A2-1C66F3A90D8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BC3D1-0D75-430B-BADC-878FB8692B2B}" type="datetimeFigureOut">
              <a:rPr lang="ru-RU" smtClean="0"/>
              <a:t>15.05.2019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483CA2-8027-444B-96A2-1C66F3A90D8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BC3D1-0D75-430B-BADC-878FB8692B2B}" type="datetimeFigureOut">
              <a:rPr lang="ru-RU" smtClean="0"/>
              <a:t>15.05.2019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483CA2-8027-444B-96A2-1C66F3A90D8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BC3D1-0D75-430B-BADC-878FB8692B2B}" type="datetimeFigureOut">
              <a:rPr lang="ru-RU" smtClean="0"/>
              <a:t>15.05.2019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483CA2-8027-444B-96A2-1C66F3A90D8F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A1BC3D1-0D75-430B-BADC-878FB8692B2B}" type="datetimeFigureOut">
              <a:rPr lang="ru-RU" smtClean="0"/>
              <a:t>15.05.2019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2F483CA2-8027-444B-96A2-1C66F3A90D8F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lqm.wellnet.me/Kartinky2/Zdorovie.jpg" TargetMode="Externa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Одинцова Ирина\Desktop\2292a0118041a6a375dac29a8e75c5c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119063"/>
            <a:ext cx="9753600" cy="7096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687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212976"/>
            <a:ext cx="8064896" cy="33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2808312" cy="17399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419872" y="1484783"/>
            <a:ext cx="4968552" cy="1107996"/>
          </a:xfrm>
          <a:prstGeom prst="rect">
            <a:avLst/>
          </a:prstGeom>
          <a:solidFill>
            <a:schemeClr val="bg1">
              <a:lumMod val="85000"/>
            </a:schemeClr>
          </a:solidFill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endParaRPr lang="ru-RU" dirty="0"/>
          </a:p>
          <a:p>
            <a:r>
              <a:rPr lang="ru-RU" sz="1600" b="1" dirty="0"/>
              <a:t>Изменение вектора общественного сознания - переход к постоянному мониторингу состояния здоровья и профилактике заболеваний </a:t>
            </a:r>
            <a:endParaRPr lang="ru-RU" sz="1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203848" y="267970"/>
            <a:ext cx="5616624" cy="830997"/>
          </a:xfrm>
          <a:prstGeom prst="rect">
            <a:avLst/>
          </a:prstGeom>
          <a:solidFill>
            <a:schemeClr val="bg1">
              <a:lumMod val="85000"/>
            </a:schemeClr>
          </a:solidFill>
          <a:effectLst>
            <a:glow rad="101600">
              <a:schemeClr val="accent2">
                <a:satMod val="175000"/>
                <a:alpha val="40000"/>
              </a:schemeClr>
            </a:glow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Укрепление общественного </a:t>
            </a:r>
            <a:r>
              <a:rPr lang="ru-RU" sz="2400" b="1" dirty="0" smtClean="0"/>
              <a:t>здоровья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452109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Одинцова Ирина\Desktop\demographiya-0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4806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497147" y="-14262"/>
            <a:ext cx="8646853" cy="89620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800" b="1" dirty="0" smtClean="0">
                <a:solidFill>
                  <a:srgbClr val="5B9BD5">
                    <a:lumMod val="50000"/>
                  </a:srgbClr>
                </a:solidFill>
                <a:latin typeface="Franklin Gothic Medium" pitchFamily="34" charset="0"/>
              </a:rPr>
              <a:t>Задачи</a:t>
            </a:r>
            <a:endParaRPr lang="en-US" sz="2800" b="1" dirty="0">
              <a:solidFill>
                <a:srgbClr val="5B9BD5">
                  <a:lumMod val="50000"/>
                </a:srgbClr>
              </a:solidFill>
              <a:latin typeface="Franklin Gothic Medium" pitchFamily="34" charset="0"/>
            </a:endParaRPr>
          </a:p>
        </p:txBody>
      </p:sp>
      <p:grpSp>
        <p:nvGrpSpPr>
          <p:cNvPr id="21" name="Группа 20"/>
          <p:cNvGrpSpPr/>
          <p:nvPr/>
        </p:nvGrpSpPr>
        <p:grpSpPr>
          <a:xfrm>
            <a:off x="1900044" y="1505316"/>
            <a:ext cx="336492" cy="299892"/>
            <a:chOff x="2147276" y="1700808"/>
            <a:chExt cx="336492" cy="299892"/>
          </a:xfrm>
          <a:solidFill>
            <a:schemeClr val="accent1">
              <a:lumMod val="75000"/>
            </a:schemeClr>
          </a:solidFill>
        </p:grpSpPr>
        <p:sp>
          <p:nvSpPr>
            <p:cNvPr id="22" name="Нашивка 65"/>
            <p:cNvSpPr/>
            <p:nvPr/>
          </p:nvSpPr>
          <p:spPr>
            <a:xfrm>
              <a:off x="2147276" y="1700808"/>
              <a:ext cx="192476" cy="299892"/>
            </a:xfrm>
            <a:prstGeom prst="chevron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prstClr val="white"/>
                </a:solidFill>
              </a:endParaRPr>
            </a:p>
          </p:txBody>
        </p:sp>
        <p:sp>
          <p:nvSpPr>
            <p:cNvPr id="23" name="Нашивка 66"/>
            <p:cNvSpPr/>
            <p:nvPr/>
          </p:nvSpPr>
          <p:spPr>
            <a:xfrm>
              <a:off x="2291292" y="1700808"/>
              <a:ext cx="192476" cy="299892"/>
            </a:xfrm>
            <a:prstGeom prst="chevron">
              <a:avLst/>
            </a:prstGeom>
            <a:grp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prstClr val="white"/>
                </a:solidFill>
              </a:endParaRPr>
            </a:p>
          </p:txBody>
        </p:sp>
      </p:grpSp>
      <p:sp>
        <p:nvSpPr>
          <p:cNvPr id="24" name="Овал 23"/>
          <p:cNvSpPr/>
          <p:nvPr/>
        </p:nvSpPr>
        <p:spPr>
          <a:xfrm>
            <a:off x="333775" y="1377443"/>
            <a:ext cx="545182" cy="54518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5B9BD5">
                    <a:lumMod val="50000"/>
                  </a:srgbClr>
                </a:solidFill>
                <a:latin typeface="Franklin Gothic Heavy" panose="020B0903020102020204" pitchFamily="34" charset="0"/>
              </a:rPr>
              <a:t>1</a:t>
            </a:r>
            <a:endParaRPr lang="ru-RU" dirty="0">
              <a:solidFill>
                <a:srgbClr val="5B9BD5">
                  <a:lumMod val="50000"/>
                </a:srgbClr>
              </a:solidFill>
              <a:latin typeface="Franklin Gothic Heavy" panose="020B09030201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904833" y="1419850"/>
            <a:ext cx="10493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rgbClr val="5B9BD5">
                    <a:lumMod val="50000"/>
                  </a:srgbClr>
                </a:solidFill>
                <a:latin typeface="Franklin Gothic Heavy" panose="020B0903020102020204" pitchFamily="34" charset="0"/>
              </a:rPr>
              <a:t>задача</a:t>
            </a:r>
            <a:endParaRPr lang="ru-RU" sz="2000" dirty="0">
              <a:solidFill>
                <a:srgbClr val="5B9BD5">
                  <a:lumMod val="50000"/>
                </a:srgbClr>
              </a:solidFill>
              <a:latin typeface="Franklin Gothic Heavy" panose="020B0903020102020204" pitchFamily="34" charset="0"/>
            </a:endParaRPr>
          </a:p>
        </p:txBody>
      </p:sp>
      <p:grpSp>
        <p:nvGrpSpPr>
          <p:cNvPr id="31" name="Группа 30"/>
          <p:cNvGrpSpPr/>
          <p:nvPr/>
        </p:nvGrpSpPr>
        <p:grpSpPr>
          <a:xfrm>
            <a:off x="1910287" y="2366191"/>
            <a:ext cx="336492" cy="299892"/>
            <a:chOff x="2147276" y="1700808"/>
            <a:chExt cx="336492" cy="299892"/>
          </a:xfrm>
          <a:solidFill>
            <a:schemeClr val="accent5">
              <a:lumMod val="50000"/>
            </a:schemeClr>
          </a:solidFill>
        </p:grpSpPr>
        <p:sp>
          <p:nvSpPr>
            <p:cNvPr id="32" name="Нашивка 65"/>
            <p:cNvSpPr/>
            <p:nvPr/>
          </p:nvSpPr>
          <p:spPr>
            <a:xfrm>
              <a:off x="2147276" y="1700808"/>
              <a:ext cx="192476" cy="299892"/>
            </a:xfrm>
            <a:prstGeom prst="chevron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prstClr val="white"/>
                </a:solidFill>
              </a:endParaRPr>
            </a:p>
          </p:txBody>
        </p:sp>
        <p:sp>
          <p:nvSpPr>
            <p:cNvPr id="33" name="Нашивка 66"/>
            <p:cNvSpPr/>
            <p:nvPr/>
          </p:nvSpPr>
          <p:spPr>
            <a:xfrm>
              <a:off x="2291292" y="1700808"/>
              <a:ext cx="192476" cy="299892"/>
            </a:xfrm>
            <a:prstGeom prst="chevron">
              <a:avLst/>
            </a:prstGeom>
            <a:grp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prstClr val="white"/>
                </a:solidFill>
              </a:endParaRPr>
            </a:p>
          </p:txBody>
        </p:sp>
      </p:grpSp>
      <p:sp>
        <p:nvSpPr>
          <p:cNvPr id="34" name="Овал 33"/>
          <p:cNvSpPr/>
          <p:nvPr/>
        </p:nvSpPr>
        <p:spPr>
          <a:xfrm>
            <a:off x="385086" y="2230456"/>
            <a:ext cx="545182" cy="54518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5">
                <a:lumMod val="50000"/>
              </a:schemeClr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5B9BD5">
                    <a:lumMod val="50000"/>
                  </a:srgbClr>
                </a:solidFill>
                <a:latin typeface="Franklin Gothic Heavy" panose="020B0903020102020204" pitchFamily="34" charset="0"/>
              </a:rPr>
              <a:t>2</a:t>
            </a:r>
            <a:endParaRPr lang="ru-RU" dirty="0">
              <a:solidFill>
                <a:srgbClr val="5B9BD5">
                  <a:lumMod val="50000"/>
                </a:srgbClr>
              </a:solidFill>
              <a:latin typeface="Franklin Gothic Heavy" panose="020B09030201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925320" y="2286565"/>
            <a:ext cx="10493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rgbClr val="5B9BD5">
                    <a:lumMod val="50000"/>
                  </a:srgbClr>
                </a:solidFill>
                <a:latin typeface="Franklin Gothic Heavy" panose="020B0903020102020204" pitchFamily="34" charset="0"/>
              </a:rPr>
              <a:t>задача</a:t>
            </a:r>
            <a:endParaRPr lang="ru-RU" sz="2000" dirty="0">
              <a:solidFill>
                <a:srgbClr val="5B9BD5">
                  <a:lumMod val="50000"/>
                </a:srgbClr>
              </a:solidFill>
              <a:latin typeface="Franklin Gothic Heavy" panose="020B0903020102020204" pitchFamily="34" charset="0"/>
            </a:endParaRPr>
          </a:p>
        </p:txBody>
      </p:sp>
      <p:sp>
        <p:nvSpPr>
          <p:cNvPr id="28" name="Объект 2"/>
          <p:cNvSpPr txBox="1">
            <a:spLocks/>
          </p:cNvSpPr>
          <p:nvPr/>
        </p:nvSpPr>
        <p:spPr>
          <a:xfrm>
            <a:off x="2326373" y="1328603"/>
            <a:ext cx="6058501" cy="6031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00000"/>
              </a:lnSpc>
              <a:buClr>
                <a:srgbClr val="FF0000"/>
              </a:buClr>
            </a:pPr>
            <a:r>
              <a:rPr lang="ru-RU" sz="1800" dirty="0">
                <a:solidFill>
                  <a:srgbClr val="002060"/>
                </a:solidFill>
                <a:latin typeface="Franklin Gothic Medium" pitchFamily="34" charset="0"/>
              </a:rPr>
              <a:t>внедрение механизма финансовой поддержки семей при рождении детей</a:t>
            </a:r>
          </a:p>
        </p:txBody>
      </p:sp>
      <p:sp>
        <p:nvSpPr>
          <p:cNvPr id="29" name="Объект 2"/>
          <p:cNvSpPr txBox="1">
            <a:spLocks/>
          </p:cNvSpPr>
          <p:nvPr/>
        </p:nvSpPr>
        <p:spPr>
          <a:xfrm>
            <a:off x="2384317" y="2053143"/>
            <a:ext cx="6000557" cy="1217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00000"/>
              </a:lnSpc>
              <a:buClr>
                <a:srgbClr val="FF0000"/>
              </a:buClr>
            </a:pPr>
            <a:r>
              <a:rPr lang="ru-RU" sz="1800" dirty="0">
                <a:solidFill>
                  <a:srgbClr val="002060"/>
                </a:solidFill>
                <a:latin typeface="Franklin Gothic Medium" pitchFamily="34" charset="0"/>
              </a:rPr>
              <a:t>создание условий для осуществления трудовой деятельности женщин с детьми, включая достижение 100-процентной доступности (к 2021 году) дошкольного образования для детей в возрасте до трех лет</a:t>
            </a:r>
          </a:p>
        </p:txBody>
      </p:sp>
      <p:grpSp>
        <p:nvGrpSpPr>
          <p:cNvPr id="42" name="Группа 41">
            <a:extLst>
              <a:ext uri="{FF2B5EF4-FFF2-40B4-BE49-F238E27FC236}">
                <a16:creationId xmlns:a16="http://schemas.microsoft.com/office/drawing/2014/main" xmlns="" id="{D1C832A0-B704-4DAC-A887-33C365C9CC61}"/>
              </a:ext>
            </a:extLst>
          </p:cNvPr>
          <p:cNvGrpSpPr/>
          <p:nvPr/>
        </p:nvGrpSpPr>
        <p:grpSpPr>
          <a:xfrm>
            <a:off x="0" y="959530"/>
            <a:ext cx="7859486" cy="89285"/>
            <a:chOff x="947651" y="2754884"/>
            <a:chExt cx="7257566" cy="89285"/>
          </a:xfrm>
        </p:grpSpPr>
        <p:sp>
          <p:nvSpPr>
            <p:cNvPr id="43" name="Прямоугольник 42">
              <a:extLst>
                <a:ext uri="{FF2B5EF4-FFF2-40B4-BE49-F238E27FC236}">
                  <a16:creationId xmlns:a16="http://schemas.microsoft.com/office/drawing/2014/main" xmlns="" id="{07582EAA-751A-47BF-9A96-FE8787FF747A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44" name="Прямоугольник 43">
              <a:extLst>
                <a:ext uri="{FF2B5EF4-FFF2-40B4-BE49-F238E27FC236}">
                  <a16:creationId xmlns:a16="http://schemas.microsoft.com/office/drawing/2014/main" xmlns="" id="{1DDBB906-6737-434B-986D-5731AE3FD97B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sp>
        <p:nvSpPr>
          <p:cNvPr id="26" name="Овал 25"/>
          <p:cNvSpPr/>
          <p:nvPr/>
        </p:nvSpPr>
        <p:spPr>
          <a:xfrm>
            <a:off x="412074" y="4452789"/>
            <a:ext cx="545182" cy="523487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5">
                <a:lumMod val="50000"/>
              </a:schemeClr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5B9BD5">
                    <a:lumMod val="50000"/>
                  </a:srgbClr>
                </a:solidFill>
                <a:latin typeface="Franklin Gothic Heavy" panose="020B0903020102020204" pitchFamily="34" charset="0"/>
              </a:rPr>
              <a:t>4</a:t>
            </a:r>
            <a:endParaRPr lang="ru-RU" dirty="0">
              <a:solidFill>
                <a:srgbClr val="5B9BD5">
                  <a:lumMod val="50000"/>
                </a:srgbClr>
              </a:solidFill>
              <a:latin typeface="Franklin Gothic Heavy" panose="020B0903020102020204" pitchFamily="34" charset="0"/>
            </a:endParaRPr>
          </a:p>
        </p:txBody>
      </p:sp>
      <p:sp>
        <p:nvSpPr>
          <p:cNvPr id="27" name="Овал 26"/>
          <p:cNvSpPr/>
          <p:nvPr/>
        </p:nvSpPr>
        <p:spPr>
          <a:xfrm>
            <a:off x="392132" y="3489119"/>
            <a:ext cx="545182" cy="54518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5B9BD5">
                    <a:lumMod val="50000"/>
                  </a:srgbClr>
                </a:solidFill>
                <a:latin typeface="Franklin Gothic Heavy" panose="020B0903020102020204" pitchFamily="34" charset="0"/>
              </a:rPr>
              <a:t>3</a:t>
            </a:r>
            <a:endParaRPr lang="ru-RU" dirty="0">
              <a:solidFill>
                <a:srgbClr val="5B9BD5">
                  <a:lumMod val="50000"/>
                </a:srgbClr>
              </a:solidFill>
              <a:latin typeface="Franklin Gothic Heavy" panose="020B09030201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904833" y="3531393"/>
            <a:ext cx="10493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rgbClr val="5B9BD5">
                    <a:lumMod val="50000"/>
                  </a:srgbClr>
                </a:solidFill>
                <a:latin typeface="Franklin Gothic Heavy" panose="020B0903020102020204" pitchFamily="34" charset="0"/>
              </a:rPr>
              <a:t>задача</a:t>
            </a:r>
            <a:endParaRPr lang="ru-RU" sz="2000" dirty="0">
              <a:solidFill>
                <a:srgbClr val="5B9BD5">
                  <a:lumMod val="50000"/>
                </a:srgbClr>
              </a:solidFill>
              <a:latin typeface="Franklin Gothic Heavy" panose="020B09030201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937314" y="4459604"/>
            <a:ext cx="10493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rgbClr val="5B9BD5">
                    <a:lumMod val="50000"/>
                  </a:srgbClr>
                </a:solidFill>
                <a:latin typeface="Franklin Gothic Heavy" panose="020B0903020102020204" pitchFamily="34" charset="0"/>
              </a:rPr>
              <a:t>задача</a:t>
            </a:r>
            <a:endParaRPr lang="ru-RU" sz="2000" dirty="0">
              <a:solidFill>
                <a:srgbClr val="5B9BD5">
                  <a:lumMod val="50000"/>
                </a:srgbClr>
              </a:solidFill>
              <a:latin typeface="Franklin Gothic Heavy" panose="020B0903020102020204" pitchFamily="34" charset="0"/>
            </a:endParaRPr>
          </a:p>
        </p:txBody>
      </p:sp>
      <p:grpSp>
        <p:nvGrpSpPr>
          <p:cNvPr id="37" name="Группа 36"/>
          <p:cNvGrpSpPr/>
          <p:nvPr/>
        </p:nvGrpSpPr>
        <p:grpSpPr>
          <a:xfrm>
            <a:off x="1924274" y="3609614"/>
            <a:ext cx="336492" cy="299892"/>
            <a:chOff x="2147276" y="1700808"/>
            <a:chExt cx="336492" cy="299892"/>
          </a:xfrm>
          <a:solidFill>
            <a:schemeClr val="accent1">
              <a:lumMod val="75000"/>
            </a:schemeClr>
          </a:solidFill>
        </p:grpSpPr>
        <p:sp>
          <p:nvSpPr>
            <p:cNvPr id="38" name="Нашивка 65"/>
            <p:cNvSpPr/>
            <p:nvPr/>
          </p:nvSpPr>
          <p:spPr>
            <a:xfrm>
              <a:off x="2147276" y="1700808"/>
              <a:ext cx="192476" cy="299892"/>
            </a:xfrm>
            <a:prstGeom prst="chevron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prstClr val="white"/>
                </a:solidFill>
              </a:endParaRPr>
            </a:p>
          </p:txBody>
        </p:sp>
        <p:sp>
          <p:nvSpPr>
            <p:cNvPr id="39" name="Нашивка 66"/>
            <p:cNvSpPr/>
            <p:nvPr/>
          </p:nvSpPr>
          <p:spPr>
            <a:xfrm>
              <a:off x="2291292" y="1700808"/>
              <a:ext cx="192476" cy="299892"/>
            </a:xfrm>
            <a:prstGeom prst="chevron">
              <a:avLst/>
            </a:prstGeom>
            <a:grp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40" name="Группа 39"/>
          <p:cNvGrpSpPr/>
          <p:nvPr/>
        </p:nvGrpSpPr>
        <p:grpSpPr>
          <a:xfrm>
            <a:off x="1910287" y="4533578"/>
            <a:ext cx="336492" cy="299892"/>
            <a:chOff x="2147276" y="1700808"/>
            <a:chExt cx="336492" cy="299892"/>
          </a:xfrm>
          <a:solidFill>
            <a:schemeClr val="accent5">
              <a:lumMod val="50000"/>
            </a:schemeClr>
          </a:solidFill>
        </p:grpSpPr>
        <p:sp>
          <p:nvSpPr>
            <p:cNvPr id="41" name="Нашивка 65"/>
            <p:cNvSpPr/>
            <p:nvPr/>
          </p:nvSpPr>
          <p:spPr>
            <a:xfrm>
              <a:off x="2147276" y="1700808"/>
              <a:ext cx="192476" cy="299892"/>
            </a:xfrm>
            <a:prstGeom prst="chevron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prstClr val="white"/>
                </a:solidFill>
              </a:endParaRPr>
            </a:p>
          </p:txBody>
        </p:sp>
        <p:sp>
          <p:nvSpPr>
            <p:cNvPr id="46" name="Нашивка 66"/>
            <p:cNvSpPr/>
            <p:nvPr/>
          </p:nvSpPr>
          <p:spPr>
            <a:xfrm>
              <a:off x="2291292" y="1700808"/>
              <a:ext cx="192476" cy="299892"/>
            </a:xfrm>
            <a:prstGeom prst="chevron">
              <a:avLst/>
            </a:prstGeom>
            <a:grp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prstClr val="white"/>
                </a:solidFill>
              </a:endParaRPr>
            </a:p>
          </p:txBody>
        </p:sp>
      </p:grpSp>
      <p:sp>
        <p:nvSpPr>
          <p:cNvPr id="47" name="Объект 2"/>
          <p:cNvSpPr txBox="1">
            <a:spLocks/>
          </p:cNvSpPr>
          <p:nvPr/>
        </p:nvSpPr>
        <p:spPr>
          <a:xfrm>
            <a:off x="2380552" y="3398885"/>
            <a:ext cx="6004322" cy="9118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00000"/>
              </a:lnSpc>
              <a:buClr>
                <a:srgbClr val="FF0000"/>
              </a:buClr>
            </a:pPr>
            <a:r>
              <a:rPr lang="ru-RU" sz="1800" dirty="0">
                <a:solidFill>
                  <a:srgbClr val="002060"/>
                </a:solidFill>
                <a:latin typeface="Franklin Gothic Medium" pitchFamily="34" charset="0"/>
              </a:rPr>
              <a:t>разработка и реализация программы системной поддержки и повышения качества жизни граждан старшего поколения</a:t>
            </a:r>
          </a:p>
        </p:txBody>
      </p:sp>
      <p:sp>
        <p:nvSpPr>
          <p:cNvPr id="48" name="Объект 2"/>
          <p:cNvSpPr txBox="1">
            <a:spLocks/>
          </p:cNvSpPr>
          <p:nvPr/>
        </p:nvSpPr>
        <p:spPr>
          <a:xfrm>
            <a:off x="2380552" y="4378921"/>
            <a:ext cx="6004322" cy="94251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00000"/>
              </a:lnSpc>
              <a:buClr>
                <a:srgbClr val="FF0000"/>
              </a:buClr>
            </a:pPr>
            <a:r>
              <a:rPr lang="ru-RU" sz="1800" dirty="0">
                <a:solidFill>
                  <a:srgbClr val="002060"/>
                </a:solidFill>
                <a:latin typeface="Franklin Gothic Medium" pitchFamily="34" charset="0"/>
              </a:rPr>
              <a:t>формирование системы мотивации граждан к здоровому образу жизни, включая здоровое питание и отказ от вредных привычек</a:t>
            </a:r>
          </a:p>
        </p:txBody>
      </p:sp>
      <p:sp>
        <p:nvSpPr>
          <p:cNvPr id="49" name="Овал 48"/>
          <p:cNvSpPr/>
          <p:nvPr/>
        </p:nvSpPr>
        <p:spPr>
          <a:xfrm>
            <a:off x="428037" y="5496838"/>
            <a:ext cx="545182" cy="54518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5">
                <a:lumMod val="50000"/>
              </a:schemeClr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5B9BD5">
                    <a:lumMod val="50000"/>
                  </a:srgbClr>
                </a:solidFill>
                <a:latin typeface="Franklin Gothic Heavy" panose="020B0903020102020204" pitchFamily="34" charset="0"/>
              </a:rPr>
              <a:t>5</a:t>
            </a:r>
            <a:endParaRPr lang="ru-RU" dirty="0">
              <a:solidFill>
                <a:srgbClr val="5B9BD5">
                  <a:lumMod val="50000"/>
                </a:srgbClr>
              </a:solidFill>
              <a:latin typeface="Franklin Gothic Heavy" panose="020B0903020102020204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943314" y="5527761"/>
            <a:ext cx="10493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rgbClr val="5B9BD5">
                    <a:lumMod val="50000"/>
                  </a:srgbClr>
                </a:solidFill>
                <a:latin typeface="Franklin Gothic Heavy" panose="020B0903020102020204" pitchFamily="34" charset="0"/>
              </a:rPr>
              <a:t>задача</a:t>
            </a:r>
            <a:endParaRPr lang="ru-RU" sz="2000" dirty="0">
              <a:solidFill>
                <a:srgbClr val="5B9BD5">
                  <a:lumMod val="50000"/>
                </a:srgbClr>
              </a:solidFill>
              <a:latin typeface="Franklin Gothic Heavy" panose="020B0903020102020204" pitchFamily="34" charset="0"/>
            </a:endParaRPr>
          </a:p>
        </p:txBody>
      </p:sp>
      <p:grpSp>
        <p:nvGrpSpPr>
          <p:cNvPr id="51" name="Группа 50"/>
          <p:cNvGrpSpPr/>
          <p:nvPr/>
        </p:nvGrpSpPr>
        <p:grpSpPr>
          <a:xfrm>
            <a:off x="1934517" y="5619483"/>
            <a:ext cx="336492" cy="299892"/>
            <a:chOff x="2147276" y="1700808"/>
            <a:chExt cx="336492" cy="299892"/>
          </a:xfrm>
          <a:solidFill>
            <a:schemeClr val="accent1">
              <a:lumMod val="75000"/>
            </a:schemeClr>
          </a:solidFill>
        </p:grpSpPr>
        <p:sp>
          <p:nvSpPr>
            <p:cNvPr id="52" name="Нашивка 65"/>
            <p:cNvSpPr/>
            <p:nvPr/>
          </p:nvSpPr>
          <p:spPr>
            <a:xfrm>
              <a:off x="2147276" y="1700808"/>
              <a:ext cx="192476" cy="299892"/>
            </a:xfrm>
            <a:prstGeom prst="chevron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prstClr val="white"/>
                </a:solidFill>
              </a:endParaRPr>
            </a:p>
          </p:txBody>
        </p:sp>
        <p:sp>
          <p:nvSpPr>
            <p:cNvPr id="53" name="Нашивка 66"/>
            <p:cNvSpPr/>
            <p:nvPr/>
          </p:nvSpPr>
          <p:spPr>
            <a:xfrm>
              <a:off x="2291292" y="1700808"/>
              <a:ext cx="192476" cy="299892"/>
            </a:xfrm>
            <a:prstGeom prst="chevron">
              <a:avLst/>
            </a:prstGeom>
            <a:grp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prstClr val="white"/>
                </a:solidFill>
              </a:endParaRPr>
            </a:p>
          </p:txBody>
        </p:sp>
      </p:grpSp>
      <p:sp>
        <p:nvSpPr>
          <p:cNvPr id="54" name="Объект 2"/>
          <p:cNvSpPr txBox="1">
            <a:spLocks/>
          </p:cNvSpPr>
          <p:nvPr/>
        </p:nvSpPr>
        <p:spPr>
          <a:xfrm>
            <a:off x="2380552" y="5321435"/>
            <a:ext cx="6004322" cy="11672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00000"/>
              </a:lnSpc>
              <a:buClr>
                <a:srgbClr val="FF0000"/>
              </a:buClr>
            </a:pPr>
            <a:r>
              <a:rPr lang="ru-RU" sz="1800" dirty="0">
                <a:solidFill>
                  <a:srgbClr val="002060"/>
                </a:solidFill>
                <a:latin typeface="Franklin Gothic Medium" pitchFamily="34" charset="0"/>
              </a:rPr>
              <a:t>создание для всех категорий и групп населения условий для занятия физической культурой и спортом, в том числе повышение уровня обеспеченности объектами спорта, а также формирование спортивного резерва</a:t>
            </a:r>
          </a:p>
        </p:txBody>
      </p:sp>
    </p:spTree>
    <p:extLst>
      <p:ext uri="{BB962C8B-B14F-4D97-AF65-F5344CB8AC3E}">
        <p14:creationId xmlns:p14="http://schemas.microsoft.com/office/powerpoint/2010/main" val="293501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136662" y="187558"/>
            <a:ext cx="8646853" cy="72975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  <a:ea typeface="+mn-ea"/>
                <a:cs typeface="+mn-cs"/>
              </a:rPr>
              <a:t>Сроки реализации. Цели и целевые показатели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  <a:ea typeface="+mn-ea"/>
              <a:cs typeface="+mn-cs"/>
            </a:endParaRPr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2213504" y="1685204"/>
            <a:ext cx="5477774" cy="107861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en-US"/>
            </a:defPPr>
            <a:lvl1pPr indent="0" algn="just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>
                <a:solidFill>
                  <a:srgbClr val="002060"/>
                </a:solidFill>
                <a:latin typeface="Franklin Gothic Medium" pitchFamily="34" charset="0"/>
              </a:defRPr>
            </a:lvl1pPr>
            <a:lvl2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/>
            </a:lvl2pPr>
            <a:lvl3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3pPr>
            <a:lvl4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4pPr>
            <a:lvl5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5pPr>
            <a:lvl6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6pPr>
            <a:lvl7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7pPr>
            <a:lvl8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8pPr>
            <a:lvl9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9pPr>
          </a:lstStyle>
          <a:p>
            <a:endParaRPr lang="ru-RU" dirty="0"/>
          </a:p>
        </p:txBody>
      </p:sp>
      <p:sp>
        <p:nvSpPr>
          <p:cNvPr id="28" name="Объект 2"/>
          <p:cNvSpPr txBox="1">
            <a:spLocks/>
          </p:cNvSpPr>
          <p:nvPr/>
        </p:nvSpPr>
        <p:spPr>
          <a:xfrm>
            <a:off x="2161745" y="2636220"/>
            <a:ext cx="5697739" cy="6031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00000"/>
              </a:lnSpc>
              <a:buClr>
                <a:srgbClr val="FF0000"/>
              </a:buClr>
            </a:pPr>
            <a:r>
              <a:rPr lang="ru-RU" sz="1800" dirty="0">
                <a:solidFill>
                  <a:srgbClr val="002060"/>
                </a:solidFill>
                <a:latin typeface="Franklin Gothic Medium" pitchFamily="34" charset="0"/>
              </a:rPr>
              <a:t>увеличение ожидаемой продолжительности здоровой жизни до 67 лет к 2024 </a:t>
            </a:r>
            <a:r>
              <a:rPr lang="ru-RU" sz="1800" dirty="0" smtClean="0">
                <a:solidFill>
                  <a:srgbClr val="002060"/>
                </a:solidFill>
                <a:latin typeface="Franklin Gothic Medium" pitchFamily="34" charset="0"/>
              </a:rPr>
              <a:t>году</a:t>
            </a:r>
            <a:endParaRPr lang="ru-RU" sz="1800" dirty="0">
              <a:solidFill>
                <a:srgbClr val="002060"/>
              </a:solidFill>
              <a:latin typeface="Franklin Gothic Medium" pitchFamily="34" charset="0"/>
            </a:endParaRPr>
          </a:p>
        </p:txBody>
      </p:sp>
      <p:sp>
        <p:nvSpPr>
          <p:cNvPr id="29" name="Объект 2"/>
          <p:cNvSpPr txBox="1">
            <a:spLocks/>
          </p:cNvSpPr>
          <p:nvPr/>
        </p:nvSpPr>
        <p:spPr>
          <a:xfrm>
            <a:off x="2213504" y="3458668"/>
            <a:ext cx="5576481" cy="70836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en-US"/>
            </a:defPPr>
            <a:lvl1pPr indent="0" algn="just">
              <a:lnSpc>
                <a:spcPct val="100000"/>
              </a:lnSpc>
              <a:spcBef>
                <a:spcPts val="1000"/>
              </a:spcBef>
              <a:buClr>
                <a:srgbClr val="FF0000"/>
              </a:buClr>
              <a:buFont typeface="Arial" panose="020B0604020202020204" pitchFamily="34" charset="0"/>
              <a:buNone/>
              <a:defRPr>
                <a:solidFill>
                  <a:srgbClr val="002060"/>
                </a:solidFill>
                <a:latin typeface="Franklin Gothic Medium" pitchFamily="34" charset="0"/>
              </a:defRPr>
            </a:lvl1pPr>
            <a:lvl2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/>
            </a:lvl2pPr>
            <a:lvl3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3pPr>
            <a:lvl4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4pPr>
            <a:lvl5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5pPr>
            <a:lvl6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6pPr>
            <a:lvl7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7pPr>
            <a:lvl8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8pPr>
            <a:lvl9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9pPr>
          </a:lstStyle>
          <a:p>
            <a:r>
              <a:rPr lang="ru-RU" dirty="0"/>
              <a:t>увеличение суммарного коэффициента рождаемости до </a:t>
            </a:r>
            <a:r>
              <a:rPr lang="ru-RU" dirty="0" smtClean="0"/>
              <a:t>1,798 </a:t>
            </a:r>
            <a:r>
              <a:rPr lang="ru-RU" dirty="0"/>
              <a:t>к 2024 </a:t>
            </a:r>
            <a:r>
              <a:rPr lang="ru-RU" dirty="0" smtClean="0"/>
              <a:t>году</a:t>
            </a:r>
            <a:endParaRPr lang="ru-RU" dirty="0"/>
          </a:p>
        </p:txBody>
      </p:sp>
      <p:grpSp>
        <p:nvGrpSpPr>
          <p:cNvPr id="42" name="Группа 41">
            <a:extLst>
              <a:ext uri="{FF2B5EF4-FFF2-40B4-BE49-F238E27FC236}">
                <a16:creationId xmlns:a16="http://schemas.microsoft.com/office/drawing/2014/main" xmlns="" id="{D1C832A0-B704-4DAC-A887-33C365C9CC61}"/>
              </a:ext>
            </a:extLst>
          </p:cNvPr>
          <p:cNvGrpSpPr/>
          <p:nvPr/>
        </p:nvGrpSpPr>
        <p:grpSpPr>
          <a:xfrm>
            <a:off x="0" y="959530"/>
            <a:ext cx="7859486" cy="89285"/>
            <a:chOff x="947651" y="2754884"/>
            <a:chExt cx="7257566" cy="89285"/>
          </a:xfrm>
        </p:grpSpPr>
        <p:sp>
          <p:nvSpPr>
            <p:cNvPr id="43" name="Прямоугольник 42">
              <a:extLst>
                <a:ext uri="{FF2B5EF4-FFF2-40B4-BE49-F238E27FC236}">
                  <a16:creationId xmlns:a16="http://schemas.microsoft.com/office/drawing/2014/main" xmlns="" id="{07582EAA-751A-47BF-9A96-FE8787FF747A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Прямоугольник 43">
              <a:extLst>
                <a:ext uri="{FF2B5EF4-FFF2-40B4-BE49-F238E27FC236}">
                  <a16:creationId xmlns:a16="http://schemas.microsoft.com/office/drawing/2014/main" xmlns="" id="{1DDBB906-6737-434B-986D-5731AE3FD97B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7" name="Объект 2"/>
          <p:cNvSpPr txBox="1">
            <a:spLocks/>
          </p:cNvSpPr>
          <p:nvPr/>
        </p:nvSpPr>
        <p:spPr>
          <a:xfrm>
            <a:off x="2889896" y="4157656"/>
            <a:ext cx="5443221" cy="61014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>
              <a:lnSpc>
                <a:spcPct val="100000"/>
              </a:lnSpc>
              <a:buClr>
                <a:srgbClr val="FF0000"/>
              </a:buClr>
            </a:pPr>
            <a:endParaRPr lang="ru-RU" sz="1800" dirty="0">
              <a:solidFill>
                <a:srgbClr val="002060"/>
              </a:solidFill>
              <a:latin typeface="Franklin Gothic Medium" pitchFamily="34" charset="0"/>
            </a:endParaRPr>
          </a:p>
        </p:txBody>
      </p:sp>
      <p:sp>
        <p:nvSpPr>
          <p:cNvPr id="48" name="Объект 2"/>
          <p:cNvSpPr txBox="1">
            <a:spLocks/>
          </p:cNvSpPr>
          <p:nvPr/>
        </p:nvSpPr>
        <p:spPr>
          <a:xfrm>
            <a:off x="2213504" y="4386365"/>
            <a:ext cx="5645980" cy="6989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00000"/>
              </a:lnSpc>
              <a:buClr>
                <a:srgbClr val="FF0000"/>
              </a:buClr>
            </a:pPr>
            <a:r>
              <a:rPr lang="ru-RU" sz="1800" dirty="0">
                <a:solidFill>
                  <a:srgbClr val="002060"/>
                </a:solidFill>
                <a:latin typeface="Franklin Gothic Medium" pitchFamily="34" charset="0"/>
              </a:rPr>
              <a:t>увеличение доли граждан, ведущих здоровый образ жизни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297" y="1329217"/>
            <a:ext cx="1142582" cy="1142582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2136532" y="1706537"/>
            <a:ext cx="61620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2060"/>
                </a:solidFill>
                <a:latin typeface="Franklin Gothic Medium" pitchFamily="34" charset="0"/>
              </a:rPr>
              <a:t>С 1 января 2019 года по 31 декабря 2024 года</a:t>
            </a:r>
          </a:p>
        </p:txBody>
      </p:sp>
      <p:sp>
        <p:nvSpPr>
          <p:cNvPr id="49" name="Объект 2"/>
          <p:cNvSpPr txBox="1">
            <a:spLocks/>
          </p:cNvSpPr>
          <p:nvPr/>
        </p:nvSpPr>
        <p:spPr>
          <a:xfrm>
            <a:off x="2213504" y="5205446"/>
            <a:ext cx="5645980" cy="10171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en-US"/>
            </a:defPPr>
            <a:lvl1pPr indent="0" algn="just">
              <a:lnSpc>
                <a:spcPct val="100000"/>
              </a:lnSpc>
              <a:spcBef>
                <a:spcPts val="1000"/>
              </a:spcBef>
              <a:buClr>
                <a:srgbClr val="FF0000"/>
              </a:buClr>
              <a:buFont typeface="Arial" panose="020B0604020202020204" pitchFamily="34" charset="0"/>
              <a:buNone/>
              <a:defRPr>
                <a:solidFill>
                  <a:srgbClr val="002060"/>
                </a:solidFill>
                <a:latin typeface="Franklin Gothic Medium" pitchFamily="34" charset="0"/>
              </a:defRPr>
            </a:lvl1pPr>
            <a:lvl2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/>
            </a:lvl2pPr>
            <a:lvl3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3pPr>
            <a:lvl4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4pPr>
            <a:lvl5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5pPr>
            <a:lvl6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6pPr>
            <a:lvl7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7pPr>
            <a:lvl8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8pPr>
            <a:lvl9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9pPr>
          </a:lstStyle>
          <a:p>
            <a:r>
              <a:rPr lang="ru-RU" dirty="0"/>
              <a:t>увеличение до 55 </a:t>
            </a:r>
            <a:r>
              <a:rPr lang="ru-RU" dirty="0" smtClean="0"/>
              <a:t>% доли </a:t>
            </a:r>
            <a:r>
              <a:rPr lang="ru-RU" dirty="0"/>
              <a:t>граждан, систематически занимающихся физической культурой и спортом, к 2024 </a:t>
            </a:r>
            <a:r>
              <a:rPr lang="ru-RU" dirty="0" smtClean="0"/>
              <a:t>году</a:t>
            </a:r>
            <a:endParaRPr lang="ru-RU" dirty="0"/>
          </a:p>
        </p:txBody>
      </p:sp>
      <p:pic>
        <p:nvPicPr>
          <p:cNvPr id="56" name="Рисунок 5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4674" y="4360638"/>
            <a:ext cx="687071" cy="687071"/>
          </a:xfrm>
          <a:prstGeom prst="rect">
            <a:avLst/>
          </a:prstGeom>
        </p:spPr>
      </p:pic>
      <p:pic>
        <p:nvPicPr>
          <p:cNvPr id="57" name="Рисунок 5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2343" y="3421540"/>
            <a:ext cx="687071" cy="687071"/>
          </a:xfrm>
          <a:prstGeom prst="rect">
            <a:avLst/>
          </a:prstGeom>
        </p:spPr>
      </p:pic>
      <p:pic>
        <p:nvPicPr>
          <p:cNvPr id="58" name="Рисунок 5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2343" y="5312579"/>
            <a:ext cx="687071" cy="687071"/>
          </a:xfrm>
          <a:prstGeom prst="rect">
            <a:avLst/>
          </a:prstGeom>
        </p:spPr>
      </p:pic>
      <p:pic>
        <p:nvPicPr>
          <p:cNvPr id="59" name="Рисунок 5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947" y="2590978"/>
            <a:ext cx="687071" cy="687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304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Одинцова Ирина\Downloads\ИТОГ-051-1024x76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48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Одинцова Ирина\Downloads\1529831_1024x76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1068368" cy="864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6991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59632" y="332656"/>
            <a:ext cx="6984776" cy="461665"/>
          </a:xfrm>
          <a:prstGeom prst="rect">
            <a:avLst/>
          </a:prstGeom>
          <a:solidFill>
            <a:schemeClr val="bg1">
              <a:lumMod val="85000"/>
            </a:schemeClr>
          </a:solidFill>
          <a:effectLst>
            <a:glow rad="101600">
              <a:schemeClr val="accent2">
                <a:satMod val="175000"/>
                <a:alpha val="40000"/>
              </a:schemeClr>
            </a:glow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Укрепление общественного здоровья</a:t>
            </a:r>
            <a:endParaRPr lang="ru-RU" sz="24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907703" y="1124744"/>
            <a:ext cx="5328593" cy="400110"/>
          </a:xfrm>
          <a:prstGeom prst="rect">
            <a:avLst/>
          </a:prstGeom>
          <a:solidFill>
            <a:schemeClr val="bg1">
              <a:lumMod val="85000"/>
            </a:schemeClr>
          </a:solidFill>
          <a:effectLst>
            <a:glow rad="101600">
              <a:schemeClr val="accent2">
                <a:satMod val="175000"/>
                <a:alpha val="40000"/>
              </a:schemeClr>
            </a:glow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/>
              <a:t>Направления федерального проекта</a:t>
            </a:r>
            <a:endParaRPr lang="ru-RU" sz="20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43508" y="2023681"/>
            <a:ext cx="2232248" cy="2492990"/>
          </a:xfrm>
          <a:prstGeom prst="rect">
            <a:avLst/>
          </a:prstGeom>
          <a:solidFill>
            <a:schemeClr val="bg1">
              <a:lumMod val="85000"/>
            </a:schemeClr>
          </a:solidFill>
          <a:effectLst>
            <a:glow rad="101600">
              <a:schemeClr val="accent2">
                <a:satMod val="175000"/>
                <a:alpha val="40000"/>
              </a:schemeClr>
            </a:glow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/>
              <a:t>Формирование среды, способствующей ведению гражданами здорового образа жизни, включая здоровое питание (в том числе ликвидацию </a:t>
            </a:r>
            <a:r>
              <a:rPr lang="ru-RU" sz="1200" b="1" dirty="0" err="1" smtClean="0"/>
              <a:t>микронутриентной</a:t>
            </a:r>
            <a:r>
              <a:rPr lang="ru-RU" sz="1200" b="1" dirty="0" smtClean="0"/>
              <a:t> недостаточности, сокращение избыточного потребления соли и сахара), защиту от табачного дыма, снижение потребления алкоголя </a:t>
            </a:r>
            <a:endParaRPr lang="ru-RU" sz="12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483768" y="3362509"/>
            <a:ext cx="2151856" cy="1754326"/>
          </a:xfrm>
          <a:prstGeom prst="rect">
            <a:avLst/>
          </a:prstGeom>
          <a:solidFill>
            <a:schemeClr val="bg1">
              <a:lumMod val="85000"/>
            </a:schemeClr>
          </a:solidFill>
          <a:effectLst>
            <a:glow rad="101600">
              <a:schemeClr val="accent2">
                <a:satMod val="175000"/>
                <a:alpha val="40000"/>
              </a:schemeClr>
            </a:glow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/>
              <a:t>Проведение информационно-коммуникационной кампании с использованием основных телекоммуникационных каналов для всех целевых аудиторий</a:t>
            </a:r>
            <a:endParaRPr lang="ru-RU" sz="12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804248" y="4653136"/>
            <a:ext cx="2151856" cy="1200329"/>
          </a:xfrm>
          <a:prstGeom prst="rect">
            <a:avLst/>
          </a:prstGeom>
          <a:solidFill>
            <a:schemeClr val="bg1">
              <a:lumMod val="85000"/>
            </a:schemeClr>
          </a:solidFill>
          <a:effectLst>
            <a:glow rad="101600">
              <a:schemeClr val="accent2">
                <a:satMod val="175000"/>
                <a:alpha val="40000"/>
              </a:schemeClr>
            </a:glow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/>
              <a:t>Вовлечение граждан и некоммерческих организаций в мероприятия по укреплению общественного здоровья</a:t>
            </a:r>
            <a:endParaRPr lang="ru-RU" sz="12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757312" y="4071491"/>
            <a:ext cx="1927703" cy="1384995"/>
          </a:xfrm>
          <a:prstGeom prst="rect">
            <a:avLst/>
          </a:prstGeom>
          <a:solidFill>
            <a:schemeClr val="bg1">
              <a:lumMod val="85000"/>
            </a:schemeClr>
          </a:solidFill>
          <a:effectLst>
            <a:glow rad="101600">
              <a:schemeClr val="accent2">
                <a:satMod val="175000"/>
                <a:alpha val="40000"/>
              </a:schemeClr>
            </a:glow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/>
              <a:t>Разработка и внедрение на предприятиях и в организациях корпоративных программ укрепления здоровья</a:t>
            </a:r>
            <a:endParaRPr lang="ru-RU" sz="1200" b="1" dirty="0"/>
          </a:p>
        </p:txBody>
      </p:sp>
      <p:pic>
        <p:nvPicPr>
          <p:cNvPr id="12" name="Picture 4" descr="Картинка 11 из 99837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2023681"/>
            <a:ext cx="2870908" cy="1718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223900" y="5253300"/>
            <a:ext cx="2151856" cy="1200329"/>
          </a:xfrm>
          <a:prstGeom prst="rect">
            <a:avLst/>
          </a:prstGeom>
          <a:solidFill>
            <a:schemeClr val="bg1">
              <a:lumMod val="85000"/>
            </a:schemeClr>
          </a:solidFill>
          <a:effectLst>
            <a:glow rad="101600">
              <a:schemeClr val="accent2">
                <a:satMod val="175000"/>
                <a:alpha val="40000"/>
              </a:schemeClr>
            </a:glow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/>
              <a:t>Разработка и реализация в Сузунском районе «Муниципальной программы по укреплению общественного здоровья</a:t>
            </a:r>
            <a:endParaRPr lang="ru-RU" sz="1200" b="1" dirty="0"/>
          </a:p>
        </p:txBody>
      </p:sp>
    </p:spTree>
    <p:extLst>
      <p:ext uri="{BB962C8B-B14F-4D97-AF65-F5344CB8AC3E}">
        <p14:creationId xmlns:p14="http://schemas.microsoft.com/office/powerpoint/2010/main" val="1660822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C:\Users\Одинцова Ирина\Downloads\img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Одинцова Ирина\Downloads\1529831_1024x76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804248" y="260648"/>
            <a:ext cx="1944216" cy="1059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1881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C:\Users\Одинцова Ирина\Downloads\0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6205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8589052" cy="59630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36288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363</TotalTime>
  <Words>275</Words>
  <Application>Microsoft Office PowerPoint</Application>
  <PresentationFormat>Экран (4:3)</PresentationFormat>
  <Paragraphs>32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Одинцова Ирина</dc:creator>
  <cp:lastModifiedBy>Одинцова Ирина</cp:lastModifiedBy>
  <cp:revision>14</cp:revision>
  <dcterms:created xsi:type="dcterms:W3CDTF">2019-05-14T05:26:05Z</dcterms:created>
  <dcterms:modified xsi:type="dcterms:W3CDTF">2019-05-15T02:55:31Z</dcterms:modified>
</cp:coreProperties>
</file>