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5" r:id="rId6"/>
    <p:sldId id="261" r:id="rId7"/>
    <p:sldId id="258" r:id="rId8"/>
    <p:sldId id="263" r:id="rId9"/>
    <p:sldId id="264" r:id="rId1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109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82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798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9144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5"/>
            <a:ext cx="9144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3994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586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024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809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792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180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206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8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243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2B916-5DDD-4DFC-BE7F-E0854E19EB72}" type="datetimeFigureOut">
              <a:rPr lang="ru-RU" smtClean="0"/>
              <a:t>22.05.2019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D6A53-409F-4610-9071-ACABF6E634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00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динцова Ирина\Desktop\2292a0118041a6a375dac29a8e75c5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759"/>
            <a:ext cx="9144000" cy="665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024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Одинцова Ирина\Desktop\demographiya-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502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5B9BD5">
                    <a:lumMod val="50000"/>
                  </a:srgbClr>
                </a:solidFill>
                <a:latin typeface="Franklin Gothic Medium" pitchFamily="34" charset="0"/>
              </a:rPr>
              <a:t>Задачи</a:t>
            </a:r>
            <a:endParaRPr lang="en-US" sz="2800" b="1" dirty="0">
              <a:solidFill>
                <a:srgbClr val="5B9BD5">
                  <a:lumMod val="50000"/>
                </a:srgbClr>
              </a:solidFill>
              <a:latin typeface="Franklin Gothic Medium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900044" y="1505316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333775" y="137744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1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4833" y="1419850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910287" y="2366191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3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34" name="Овал 33"/>
          <p:cNvSpPr/>
          <p:nvPr/>
        </p:nvSpPr>
        <p:spPr>
          <a:xfrm>
            <a:off x="385086" y="2230456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2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25320" y="2286565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326373" y="1328603"/>
            <a:ext cx="6058501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внедрение механизма финансовой поддержки семей при рождении детей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384317" y="2053143"/>
            <a:ext cx="6000557" cy="121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условий для осуществления трудовой деятельности женщин с детьми, включая достижение 100-процентной доступности (к 2021 году) дошкольного образования для детей в возрасте до трех лет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6" name="Овал 25"/>
          <p:cNvSpPr/>
          <p:nvPr/>
        </p:nvSpPr>
        <p:spPr>
          <a:xfrm>
            <a:off x="412074" y="4452789"/>
            <a:ext cx="545182" cy="52348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4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92132" y="348911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3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4833" y="3531393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37314" y="4459604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1924274" y="3609614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3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910287" y="4533578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41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6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380552" y="3398885"/>
            <a:ext cx="6004322" cy="9118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разработка и реализация программы системной поддержки и повышения качества жизни граждан старшего поколения</a:t>
            </a: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380552" y="4378921"/>
            <a:ext cx="6004322" cy="9425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формирование системы мотивации граждан к здоровому образу жизни, включая здоровое питание и отказ от вредных привычек</a:t>
            </a:r>
          </a:p>
        </p:txBody>
      </p:sp>
      <p:sp>
        <p:nvSpPr>
          <p:cNvPr id="49" name="Овал 48"/>
          <p:cNvSpPr/>
          <p:nvPr/>
        </p:nvSpPr>
        <p:spPr>
          <a:xfrm>
            <a:off x="428037" y="5496838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5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43314" y="5527761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1934517" y="5619483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5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5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54" name="Объект 2"/>
          <p:cNvSpPr txBox="1">
            <a:spLocks/>
          </p:cNvSpPr>
          <p:nvPr/>
        </p:nvSpPr>
        <p:spPr>
          <a:xfrm>
            <a:off x="2380552" y="5321435"/>
            <a:ext cx="6004322" cy="1167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занятия физической культурой и спортом, в том числе повышение уровня обеспеченности объектами спорта, а также формирование спортивного резерва</a:t>
            </a:r>
          </a:p>
        </p:txBody>
      </p:sp>
    </p:spTree>
    <p:extLst>
      <p:ext uri="{BB962C8B-B14F-4D97-AF65-F5344CB8AC3E}">
        <p14:creationId xmlns:p14="http://schemas.microsoft.com/office/powerpoint/2010/main" val="1270994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36662" y="187558"/>
            <a:ext cx="8646853" cy="72975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Сроки реализации. Цели и целевые показатели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213504" y="1685204"/>
            <a:ext cx="5477774" cy="10786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161745" y="2636220"/>
            <a:ext cx="5697739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ожидаемой продолжительности здоровой жизни до 67 лет к 2024 </a:t>
            </a:r>
            <a:r>
              <a:rPr lang="ru-RU" sz="1800" dirty="0" smtClean="0">
                <a:solidFill>
                  <a:srgbClr val="002060"/>
                </a:solidFill>
                <a:latin typeface="Franklin Gothic Medium" pitchFamily="34" charset="0"/>
              </a:rPr>
              <a:t>году</a:t>
            </a: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213504" y="3458668"/>
            <a:ext cx="5576481" cy="708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суммарного коэффициента рождаемости до </a:t>
            </a:r>
            <a:r>
              <a:rPr lang="ru-RU" dirty="0" smtClean="0"/>
              <a:t>1,798 </a:t>
            </a:r>
            <a:r>
              <a:rPr lang="ru-RU" dirty="0"/>
              <a:t>к 2024 </a:t>
            </a:r>
            <a:r>
              <a:rPr lang="ru-RU" dirty="0" smtClean="0"/>
              <a:t>году</a:t>
            </a:r>
            <a:endParaRPr lang="ru-RU" dirty="0"/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889896" y="4157656"/>
            <a:ext cx="5443221" cy="610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213504" y="4386365"/>
            <a:ext cx="5645980" cy="698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доли граждан, ведущих здоровый образ жизни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97" y="1329217"/>
            <a:ext cx="1142582" cy="114258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136532" y="1706537"/>
            <a:ext cx="6162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Franklin Gothic Medium" pitchFamily="34" charset="0"/>
              </a:rPr>
              <a:t>С 1 января 2019 года по 31 декабря 2024 года</a:t>
            </a:r>
          </a:p>
        </p:txBody>
      </p:sp>
      <p:sp>
        <p:nvSpPr>
          <p:cNvPr id="49" name="Объект 2"/>
          <p:cNvSpPr txBox="1">
            <a:spLocks/>
          </p:cNvSpPr>
          <p:nvPr/>
        </p:nvSpPr>
        <p:spPr>
          <a:xfrm>
            <a:off x="2213504" y="5205446"/>
            <a:ext cx="5645980" cy="1017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до 55 </a:t>
            </a:r>
            <a:r>
              <a:rPr lang="ru-RU" dirty="0" smtClean="0"/>
              <a:t>% доли </a:t>
            </a:r>
            <a:r>
              <a:rPr lang="ru-RU" dirty="0"/>
              <a:t>граждан, систематически занимающихся физической культурой и спортом, к 2024 </a:t>
            </a:r>
            <a:r>
              <a:rPr lang="ru-RU" dirty="0" smtClean="0"/>
              <a:t>году</a:t>
            </a:r>
            <a:endParaRPr lang="ru-RU" dirty="0"/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674" y="4360638"/>
            <a:ext cx="687071" cy="687071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3421540"/>
            <a:ext cx="687071" cy="687071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5312579"/>
            <a:ext cx="687071" cy="687071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47" y="2590978"/>
            <a:ext cx="687071" cy="68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914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динцова Ирина\Downloads\ИТОГ-049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Одинцова Ирина\Downloads\1529831_1024x7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068368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488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713104" y="2323074"/>
            <a:ext cx="3426848" cy="4064000"/>
          </a:xfrm>
          <a:prstGeom prst="rect">
            <a:avLst/>
          </a:prstGeom>
          <a:solidFill>
            <a:srgbClr val="F9FCFF"/>
          </a:solidFill>
          <a:effectLst>
            <a:outerShdw blurRad="165100" dist="1143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6" name="AutoShape 6"/>
          <p:cNvSpPr/>
          <p:nvPr/>
        </p:nvSpPr>
        <p:spPr>
          <a:xfrm>
            <a:off x="4622353" y="2375497"/>
            <a:ext cx="3334023" cy="4011577"/>
          </a:xfrm>
          <a:prstGeom prst="rect">
            <a:avLst/>
          </a:prstGeom>
          <a:solidFill>
            <a:srgbClr val="F9FCFF"/>
          </a:solidFill>
          <a:effectLst>
            <a:outerShdw blurRad="165100" dist="1143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9" name="AutoShape 9"/>
          <p:cNvSpPr/>
          <p:nvPr/>
        </p:nvSpPr>
        <p:spPr>
          <a:xfrm>
            <a:off x="713104" y="2323074"/>
            <a:ext cx="3426848" cy="74001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10800000" scaled="1"/>
          </a:gradFill>
        </p:spPr>
      </p:sp>
      <p:sp>
        <p:nvSpPr>
          <p:cNvPr id="10" name="TextBox 10"/>
          <p:cNvSpPr txBox="1"/>
          <p:nvPr/>
        </p:nvSpPr>
        <p:spPr>
          <a:xfrm>
            <a:off x="979999" y="2460775"/>
            <a:ext cx="2002902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8"/>
              </a:lnSpc>
            </a:pPr>
            <a:r>
              <a:rPr lang="ru-RU" sz="2800" b="1" dirty="0" smtClean="0"/>
              <a:t>Задачи: </a:t>
            </a:r>
            <a:endParaRPr lang="ru-RU" sz="2800" dirty="0" smtClean="0"/>
          </a:p>
          <a:p>
            <a:pPr fontAlgn="auto">
              <a:lnSpc>
                <a:spcPts val="2528"/>
              </a:lnSpc>
              <a:spcBef>
                <a:spcPts val="0"/>
              </a:spcBef>
              <a:spcAft>
                <a:spcPts val="0"/>
              </a:spcAft>
            </a:pPr>
            <a:endParaRPr lang="en-US" sz="2000" b="1" spc="144" dirty="0">
              <a:solidFill>
                <a:schemeClr val="tx2">
                  <a:lumMod val="75000"/>
                </a:schemeClr>
              </a:solidFill>
              <a:latin typeface="Raleway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4557634" y="2375497"/>
            <a:ext cx="3398742" cy="74001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10800000" scaled="1"/>
          </a:gradFill>
        </p:spPr>
      </p:sp>
      <p:sp>
        <p:nvSpPr>
          <p:cNvPr id="16" name="TextBox 16"/>
          <p:cNvSpPr txBox="1"/>
          <p:nvPr/>
        </p:nvSpPr>
        <p:spPr>
          <a:xfrm>
            <a:off x="846186" y="3309308"/>
            <a:ext cx="2645694" cy="1938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endParaRPr lang="ru-RU" sz="1400" dirty="0"/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увеличение периода активного долголетия и продолжительности здоровой жизни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создание системы долговременного ухода за гражданами пожилого возраста и инвалидами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996343" y="3309308"/>
            <a:ext cx="2888025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приведение организаций социального обслуживания населения Новосибирской области в надлежащее состояние и недопущение образования очередей в них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организация мероприятий по профессиональному обучению и дополнительному профессиональному образованию лиц предпенсионного возраста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200" spc="69" dirty="0">
              <a:solidFill>
                <a:srgbClr val="002060"/>
              </a:solidFill>
              <a:latin typeface="Raleway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4996343" y="2424902"/>
            <a:ext cx="2002902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8"/>
              </a:lnSpc>
            </a:pPr>
            <a:r>
              <a:rPr lang="ru-RU" sz="2000" b="1" dirty="0" smtClean="0"/>
              <a:t>        </a:t>
            </a:r>
            <a:r>
              <a:rPr lang="ru-RU" sz="2800" b="1" dirty="0" smtClean="0"/>
              <a:t>Задачи: </a:t>
            </a:r>
            <a:endParaRPr lang="ru-RU" sz="2800" dirty="0" smtClean="0"/>
          </a:p>
          <a:p>
            <a:pPr fontAlgn="auto">
              <a:lnSpc>
                <a:spcPts val="2528"/>
              </a:lnSpc>
              <a:spcBef>
                <a:spcPts val="0"/>
              </a:spcBef>
              <a:spcAft>
                <a:spcPts val="0"/>
              </a:spcAft>
            </a:pPr>
            <a:endParaRPr lang="ru-RU" sz="2800" b="1" spc="144" dirty="0" smtClean="0">
              <a:solidFill>
                <a:schemeClr val="tx2">
                  <a:lumMod val="75000"/>
                </a:schemeClr>
              </a:solidFill>
              <a:latin typeface="Raleway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926306" y="270101"/>
            <a:ext cx="7056784" cy="1522505"/>
            <a:chOff x="346445" y="742950"/>
            <a:chExt cx="8568952" cy="594066"/>
          </a:xfrm>
        </p:grpSpPr>
        <p:sp>
          <p:nvSpPr>
            <p:cNvPr id="19" name="Rounded Rectangle 15"/>
            <p:cNvSpPr/>
            <p:nvPr/>
          </p:nvSpPr>
          <p:spPr>
            <a:xfrm>
              <a:off x="346445" y="742950"/>
              <a:ext cx="8568952" cy="594066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1"/>
                </a:gs>
                <a:gs pos="99000">
                  <a:schemeClr val="tx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b="1">
                <a:solidFill>
                  <a:srgbClr val="ADDCAA">
                    <a:lumMod val="50000"/>
                  </a:srgb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Rounded Rectangle 16"/>
            <p:cNvSpPr/>
            <p:nvPr/>
          </p:nvSpPr>
          <p:spPr>
            <a:xfrm>
              <a:off x="443523" y="804648"/>
              <a:ext cx="8312790" cy="424357"/>
            </a:xfrm>
            <a:prstGeom prst="roundRect">
              <a:avLst>
                <a:gd name="adj" fmla="val 10715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b="1">
                <a:solidFill>
                  <a:srgbClr val="167EDC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10"/>
            <p:cNvSpPr txBox="1"/>
            <p:nvPr/>
          </p:nvSpPr>
          <p:spPr bwMode="auto">
            <a:xfrm>
              <a:off x="443524" y="819150"/>
              <a:ext cx="8312790" cy="44433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7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системной поддержки и повышения качества </a:t>
              </a:r>
              <a:endPara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7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жизни граждан</a:t>
              </a:r>
            </a:p>
            <a:p>
              <a:pPr algn="ctr"/>
              <a:r>
                <a:rPr lang="ru-RU" sz="17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7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старшего поколения на территории Новосибирской области </a:t>
              </a:r>
              <a:endPara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7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sz="17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2019-2024 годы</a:t>
              </a:r>
              <a:endParaRPr lang="en-US" sz="1700" b="1" spc="26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6" name="Picture 2" descr="Ð¤Ð¸Ð·Ð¸ÑÐµÑÐºÐ°Ñ Ð°ÐºÑÐ¸Ð²Ð½Ð¾ÑÑÑ â Ð¿ÑÑÑ Ðº Ð·Ð´Ð¾ÑÐ¾Ð²ÑÑ Ð¸ Ð´Ð¾Ð»Ð³Ð¾Ð»ÐµÑÐ¸Ñ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02" y="270101"/>
            <a:ext cx="1656594" cy="128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98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763688" y="307409"/>
            <a:ext cx="7272808" cy="1180685"/>
            <a:chOff x="346445" y="742950"/>
            <a:chExt cx="8568952" cy="594066"/>
          </a:xfrm>
        </p:grpSpPr>
        <p:sp>
          <p:nvSpPr>
            <p:cNvPr id="6" name="Rounded Rectangle 15"/>
            <p:cNvSpPr/>
            <p:nvPr/>
          </p:nvSpPr>
          <p:spPr>
            <a:xfrm>
              <a:off x="346445" y="742950"/>
              <a:ext cx="8568952" cy="594066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1"/>
                </a:gs>
                <a:gs pos="99000">
                  <a:schemeClr val="tx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b="1">
                <a:solidFill>
                  <a:srgbClr val="ADDCAA">
                    <a:lumMod val="50000"/>
                  </a:srgb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" name="Rounded Rectangle 16"/>
            <p:cNvSpPr/>
            <p:nvPr/>
          </p:nvSpPr>
          <p:spPr>
            <a:xfrm>
              <a:off x="443523" y="804648"/>
              <a:ext cx="8312790" cy="424357"/>
            </a:xfrm>
            <a:prstGeom prst="roundRect">
              <a:avLst>
                <a:gd name="adj" fmla="val 10715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b="1">
                <a:solidFill>
                  <a:srgbClr val="167EDC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10"/>
            <p:cNvSpPr txBox="1"/>
            <p:nvPr/>
          </p:nvSpPr>
          <p:spPr bwMode="auto">
            <a:xfrm>
              <a:off x="443523" y="819150"/>
              <a:ext cx="8312790" cy="37166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системной поддержки и повышения качества жизни </a:t>
              </a:r>
              <a:r>
                <a:rPr lang="ru-RU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граждан</a:t>
              </a:r>
            </a:p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старшего поколения на территории Новосибирской области </a:t>
              </a:r>
              <a:endPara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 </a:t>
              </a:r>
              <a:r>
                <a:rPr lang="ru-RU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2019-2024 годы</a:t>
              </a:r>
              <a:endParaRPr lang="en-US" sz="1400" b="1" spc="26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Rounded Rectangle 39"/>
          <p:cNvSpPr/>
          <p:nvPr/>
        </p:nvSpPr>
        <p:spPr>
          <a:xfrm>
            <a:off x="2213041" y="1772816"/>
            <a:ext cx="6688434" cy="4536504"/>
          </a:xfrm>
          <a:prstGeom prst="roundRect">
            <a:avLst>
              <a:gd name="adj" fmla="val 10715"/>
            </a:avLst>
          </a:prstGeom>
          <a:solidFill>
            <a:schemeClr val="bg2">
              <a:lumMod val="20000"/>
              <a:lumOff val="80000"/>
            </a:schemeClr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Региональный </a:t>
            </a:r>
            <a:r>
              <a:rPr lang="ru-RU" sz="2000" b="1" dirty="0">
                <a:solidFill>
                  <a:schemeClr val="tx1"/>
                </a:solidFill>
              </a:rPr>
              <a:t>проект носит межведомственный характер и направлен на создание к 2024 году условий для активного долголетия, качественной жизни граждан пожилого возраста, мотивации к ведению гражданами здорового образа жизни. 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	Одним </a:t>
            </a:r>
            <a:r>
              <a:rPr lang="ru-RU" sz="2000" b="1" dirty="0">
                <a:solidFill>
                  <a:schemeClr val="tx1"/>
                </a:solidFill>
              </a:rPr>
              <a:t>из актуальных направлений проекта является совершенствование медицинской помощи гражданам старшего поколения на основе мониторинга состояния их здоровья, проводимого в рамках профилактических осмотров (не реже одного раза в год), а также диспансерного наблюдения лиц старше трудоспособного возраста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Ð¤Ð¸Ð·Ð¸ÑÐµÑÐºÐ°Ñ Ð°ÐºÑÐ¸Ð²Ð½Ð¾ÑÑÑ â Ð¿ÑÑÑ Ðº Ð·Ð´Ð¾ÑÐ¾Ð²ÑÑ Ð¸ Ð´Ð¾Ð»Ð³Ð¾Ð»ÐµÑÐ¸Ñ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4" y="307409"/>
            <a:ext cx="1543667" cy="112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74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228600" y="2038712"/>
            <a:ext cx="2667000" cy="4336689"/>
          </a:xfrm>
          <a:prstGeom prst="round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AutoShape 2"/>
          <p:cNvSpPr/>
          <p:nvPr/>
        </p:nvSpPr>
        <p:spPr>
          <a:xfrm>
            <a:off x="3886201" y="0"/>
            <a:ext cx="5279967" cy="6858000"/>
          </a:xfrm>
          <a:prstGeom prst="rect">
            <a:avLst/>
          </a:prstGeom>
          <a:solidFill>
            <a:srgbClr val="8AABCA"/>
          </a:solidFill>
        </p:spPr>
      </p:sp>
      <p:grpSp>
        <p:nvGrpSpPr>
          <p:cNvPr id="14" name="Группа 13"/>
          <p:cNvGrpSpPr/>
          <p:nvPr/>
        </p:nvGrpSpPr>
        <p:grpSpPr>
          <a:xfrm>
            <a:off x="611560" y="398012"/>
            <a:ext cx="6096000" cy="1087691"/>
            <a:chOff x="1060977" y="387008"/>
            <a:chExt cx="6940024" cy="736941"/>
          </a:xfrm>
        </p:grpSpPr>
        <p:sp>
          <p:nvSpPr>
            <p:cNvPr id="15" name="Rounded Rectangle 15"/>
            <p:cNvSpPr/>
            <p:nvPr/>
          </p:nvSpPr>
          <p:spPr>
            <a:xfrm>
              <a:off x="1060977" y="387008"/>
              <a:ext cx="6940024" cy="736941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</a:schemeClr>
                </a:gs>
                <a:gs pos="99000">
                  <a:schemeClr val="tx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b="1">
                <a:solidFill>
                  <a:srgbClr val="00206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1152579" y="448707"/>
              <a:ext cx="6592124" cy="526416"/>
            </a:xfrm>
            <a:prstGeom prst="roundRect">
              <a:avLst>
                <a:gd name="adj" fmla="val 10715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0"/>
            <p:cNvSpPr txBox="1"/>
            <p:nvPr/>
          </p:nvSpPr>
          <p:spPr bwMode="auto">
            <a:xfrm>
              <a:off x="1229511" y="530547"/>
              <a:ext cx="6436774" cy="25023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altLang="ru-RU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Развитие </a:t>
              </a:r>
              <a:r>
                <a:rPr lang="ru-RU" altLang="ru-RU" b="1" dirty="0" err="1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стационарозамещающих</a:t>
              </a:r>
              <a:r>
                <a:rPr lang="ru-RU" altLang="ru-RU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технологий</a:t>
              </a:r>
              <a:endParaRPr lang="ru-RU" alt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"/>
          <a:stretch/>
        </p:blipFill>
        <p:spPr>
          <a:xfrm>
            <a:off x="457201" y="2444752"/>
            <a:ext cx="2895600" cy="2711449"/>
          </a:xfrm>
          <a:prstGeom prst="roundRect">
            <a:avLst/>
          </a:prstGeom>
          <a:effectLst>
            <a:outerShdw blurRad="1651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886200" y="2038711"/>
            <a:ext cx="51355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Администрации Сузунского района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Новосибирской области из Федерального бюджета Российской Федерации выделены средства на приобретение автотранспорта для создания 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мобильных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бригад»</a:t>
            </a: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Приобретаемый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транспорт должен обеспечивать перевозку маломобильных категорий граждан и быть оснащен местами для перевозки 1 или 2 пассажиров - пользователей инвалидных колясок,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</a:rPr>
              <a:t>электроподъемником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для подъема инвалидной коляски, должен иметь систему ремней и крепления инвалидной коляски в пассажирском салоне, кнопки вызова водителя у мест пассажиров с ограниченной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мобильностью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9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2"/>
          <p:cNvSpPr/>
          <p:nvPr/>
        </p:nvSpPr>
        <p:spPr>
          <a:xfrm>
            <a:off x="1" y="0"/>
            <a:ext cx="4419600" cy="6858000"/>
          </a:xfrm>
          <a:prstGeom prst="rect">
            <a:avLst/>
          </a:prstGeom>
          <a:solidFill>
            <a:srgbClr val="8AABCA"/>
          </a:solidFill>
        </p:spPr>
      </p:sp>
      <p:sp>
        <p:nvSpPr>
          <p:cNvPr id="3" name="Объект 1"/>
          <p:cNvSpPr txBox="1">
            <a:spLocks/>
          </p:cNvSpPr>
          <p:nvPr/>
        </p:nvSpPr>
        <p:spPr>
          <a:xfrm>
            <a:off x="533400" y="483166"/>
            <a:ext cx="8015536" cy="4716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ru-RU" sz="1800" dirty="0" smtClean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 bwMode="gray">
          <a:xfrm>
            <a:off x="4800600" y="3976558"/>
            <a:ext cx="4191000" cy="144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  <a:bevelB prst="angle"/>
          </a:sp3d>
        </p:spPr>
        <p:txBody>
          <a:bodyPr wrap="square" rtlCol="0" anchor="ctr">
            <a:spAutoFit/>
          </a:bodyPr>
          <a:lstStyle/>
          <a:p>
            <a:r>
              <a:rPr lang="ru-RU" sz="2200" b="1" dirty="0" smtClean="0">
                <a:solidFill>
                  <a:srgbClr val="167EDC">
                    <a:lumMod val="75000"/>
                  </a:srgbClr>
                </a:solidFill>
                <a:cs typeface="Arial" panose="020B0604020202020204" pitchFamily="34" charset="0"/>
              </a:rPr>
              <a:t>В  </a:t>
            </a:r>
            <a:r>
              <a:rPr lang="en-US" sz="2200" b="1" dirty="0" smtClean="0">
                <a:solidFill>
                  <a:srgbClr val="167EDC">
                    <a:lumMod val="75000"/>
                  </a:srgbClr>
                </a:solidFill>
                <a:cs typeface="Arial" panose="020B0604020202020204" pitchFamily="34" charset="0"/>
              </a:rPr>
              <a:t>I</a:t>
            </a:r>
            <a:r>
              <a:rPr lang="ru-RU" sz="2200" b="1" dirty="0" smtClean="0">
                <a:solidFill>
                  <a:srgbClr val="167EDC">
                    <a:lumMod val="75000"/>
                  </a:srgbClr>
                </a:solidFill>
                <a:cs typeface="Arial" panose="020B0604020202020204" pitchFamily="34" charset="0"/>
              </a:rPr>
              <a:t> квартале 2019 года в Сузунском районе направлено на обучение 2 </a:t>
            </a:r>
            <a:r>
              <a:rPr lang="ru-RU" sz="2200" b="1" dirty="0" smtClean="0">
                <a:solidFill>
                  <a:srgbClr val="167EDC">
                    <a:lumMod val="75000"/>
                  </a:srgbClr>
                </a:solidFill>
                <a:cs typeface="Arial" panose="020B0604020202020204" pitchFamily="34" charset="0"/>
              </a:rPr>
              <a:t>гражданина </a:t>
            </a:r>
            <a:r>
              <a:rPr lang="ru-RU" sz="2200" b="1" dirty="0" smtClean="0">
                <a:solidFill>
                  <a:srgbClr val="167EDC">
                    <a:lumMod val="75000"/>
                  </a:srgbClr>
                </a:solidFill>
                <a:cs typeface="Arial" panose="020B0604020202020204" pitchFamily="34" charset="0"/>
              </a:rPr>
              <a:t>предпенсионного возраста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4486659" y="680619"/>
            <a:ext cx="4578669" cy="2341980"/>
            <a:chOff x="346445" y="742950"/>
            <a:chExt cx="8568952" cy="594066"/>
          </a:xfrm>
        </p:grpSpPr>
        <p:sp>
          <p:nvSpPr>
            <p:cNvPr id="14" name="Rounded Rectangle 15"/>
            <p:cNvSpPr/>
            <p:nvPr/>
          </p:nvSpPr>
          <p:spPr>
            <a:xfrm>
              <a:off x="346445" y="742950"/>
              <a:ext cx="8568952" cy="594066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1"/>
                </a:gs>
                <a:gs pos="99000">
                  <a:schemeClr val="bg2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 b="1">
                <a:solidFill>
                  <a:srgbClr val="ADDCAA">
                    <a:lumMod val="50000"/>
                  </a:srgb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Rounded Rectangle 16"/>
            <p:cNvSpPr/>
            <p:nvPr/>
          </p:nvSpPr>
          <p:spPr>
            <a:xfrm>
              <a:off x="443523" y="804648"/>
              <a:ext cx="8312790" cy="424357"/>
            </a:xfrm>
            <a:prstGeom prst="roundRect">
              <a:avLst>
                <a:gd name="adj" fmla="val 10715"/>
              </a:avLst>
            </a:prstGeom>
            <a:solidFill>
              <a:schemeClr val="bg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2000" b="1">
                <a:solidFill>
                  <a:srgbClr val="167EDC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0"/>
            <p:cNvSpPr txBox="1"/>
            <p:nvPr/>
          </p:nvSpPr>
          <p:spPr bwMode="auto">
            <a:xfrm>
              <a:off x="346445" y="795808"/>
              <a:ext cx="8409868" cy="33570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 smtClean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Организация профессионального обучения граждан 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 err="1" smtClean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предпенсионного</a:t>
              </a:r>
              <a:r>
                <a:rPr lang="ru-RU" sz="2000" b="1" dirty="0" smtClean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возраста 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 smtClean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10 человек в год</a:t>
              </a:r>
              <a:endParaRPr lang="ru-RU" sz="2000" b="1" dirty="0">
                <a:solidFill>
                  <a:srgbClr val="167EDC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2" name="Picture 4" descr="DNtX 7hXkAAmAX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50" y="133740"/>
            <a:ext cx="3096101" cy="283395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Одинцова Ирина\Downloads\sams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3782194" cy="252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74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355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Одинцова Ирина</dc:creator>
  <cp:lastModifiedBy>Одинцова Ирина</cp:lastModifiedBy>
  <cp:revision>11</cp:revision>
  <cp:lastPrinted>2019-05-22T05:02:24Z</cp:lastPrinted>
  <dcterms:created xsi:type="dcterms:W3CDTF">2019-05-14T04:21:54Z</dcterms:created>
  <dcterms:modified xsi:type="dcterms:W3CDTF">2019-05-22T05:03:55Z</dcterms:modified>
</cp:coreProperties>
</file>