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0" r:id="rId5"/>
    <p:sldId id="256" r:id="rId6"/>
    <p:sldId id="262" r:id="rId7"/>
    <p:sldId id="261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20BC496-313D-4849-91F0-ECAD03C9D01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93393F37-F306-4B9D-8072-6AFBF0F9C608}" type="datetimeFigureOut">
              <a:rPr lang="ru-RU" smtClean="0"/>
              <a:t>15.05.2019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динцова Ирина\Desktop\2292a0118041a6a375dac29a8e75c5c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19063"/>
            <a:ext cx="9753600" cy="709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73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731520"/>
            <a:ext cx="6400800" cy="34747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C:\Users\Одинцова Ирина\Desktop\demographiya-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21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5B9BD5">
                    <a:lumMod val="50000"/>
                  </a:srgbClr>
                </a:solidFill>
                <a:latin typeface="Franklin Gothic Medium" pitchFamily="34" charset="0"/>
              </a:rPr>
              <a:t>Задачи</a:t>
            </a:r>
            <a:endParaRPr lang="en-US" sz="2800" b="1" dirty="0">
              <a:solidFill>
                <a:srgbClr val="5B9BD5">
                  <a:lumMod val="50000"/>
                </a:srgbClr>
              </a:solidFill>
              <a:latin typeface="Franklin Gothic Medium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900044" y="1505316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333775" y="137744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1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4833" y="1419850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1910287" y="2366191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3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34" name="Овал 33"/>
          <p:cNvSpPr/>
          <p:nvPr/>
        </p:nvSpPr>
        <p:spPr>
          <a:xfrm>
            <a:off x="385086" y="2230456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2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25320" y="2286565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2326373" y="1328603"/>
            <a:ext cx="6058501" cy="603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внедрение механизма финансовой поддержки семей при рождении детей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384317" y="2053143"/>
            <a:ext cx="6000557" cy="121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создание условий для осуществления трудовой деятельности женщин с детьми, включая достижение 100-процентной доступности (к 2021 году) дошкольного образования для детей в возрасте до трех лет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6" name="Овал 25"/>
          <p:cNvSpPr/>
          <p:nvPr/>
        </p:nvSpPr>
        <p:spPr>
          <a:xfrm>
            <a:off x="412074" y="4452789"/>
            <a:ext cx="545182" cy="52348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4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92132" y="3489119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3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4833" y="3531393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37314" y="4459604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1924274" y="3609614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38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9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910287" y="4533578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41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6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47" name="Объект 2"/>
          <p:cNvSpPr txBox="1">
            <a:spLocks/>
          </p:cNvSpPr>
          <p:nvPr/>
        </p:nvSpPr>
        <p:spPr>
          <a:xfrm>
            <a:off x="2380552" y="3398885"/>
            <a:ext cx="6004322" cy="9118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разработка и реализация программы системной поддержки и повышения качества жизни граждан старшего поколения</a:t>
            </a: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380552" y="4378921"/>
            <a:ext cx="6004322" cy="9425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формирование системы мотивации граждан к здоровому образу жизни, включая здоровое питание и отказ от вредных привычек</a:t>
            </a:r>
          </a:p>
        </p:txBody>
      </p:sp>
      <p:sp>
        <p:nvSpPr>
          <p:cNvPr id="49" name="Овал 48"/>
          <p:cNvSpPr/>
          <p:nvPr/>
        </p:nvSpPr>
        <p:spPr>
          <a:xfrm>
            <a:off x="428037" y="5496838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5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43314" y="5527761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1934517" y="5619483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5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5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54" name="Объект 2"/>
          <p:cNvSpPr txBox="1">
            <a:spLocks/>
          </p:cNvSpPr>
          <p:nvPr/>
        </p:nvSpPr>
        <p:spPr>
          <a:xfrm>
            <a:off x="2380552" y="5321435"/>
            <a:ext cx="6004322" cy="1167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занятия физической культурой и спортом, в том числе повышение уровня обеспеченности объектами спорта, а также формирование спортивного резерва</a:t>
            </a:r>
          </a:p>
        </p:txBody>
      </p:sp>
    </p:spTree>
    <p:extLst>
      <p:ext uri="{BB962C8B-B14F-4D97-AF65-F5344CB8AC3E}">
        <p14:creationId xmlns:p14="http://schemas.microsoft.com/office/powerpoint/2010/main" val="62200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36662" y="187558"/>
            <a:ext cx="8646853" cy="72975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Сроки реализации. Цели и целевые показатели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213504" y="1685204"/>
            <a:ext cx="5477774" cy="10786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2161745" y="2636220"/>
            <a:ext cx="5697739" cy="603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увеличение ожидаемой продолжительности здоровой жизни до 67 лет к 2024 </a:t>
            </a:r>
            <a:r>
              <a:rPr lang="ru-RU" sz="1800" dirty="0" smtClean="0">
                <a:solidFill>
                  <a:srgbClr val="002060"/>
                </a:solidFill>
                <a:latin typeface="Franklin Gothic Medium" pitchFamily="34" charset="0"/>
              </a:rPr>
              <a:t>году</a:t>
            </a:r>
            <a:endParaRPr lang="ru-RU" sz="18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213504" y="3458668"/>
            <a:ext cx="5576481" cy="708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100000"/>
              </a:lnSpc>
              <a:spcBef>
                <a:spcPts val="1000"/>
              </a:spcBef>
              <a:buClr>
                <a:srgbClr val="FF0000"/>
              </a:buClr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ru-RU" dirty="0"/>
              <a:t>увеличение суммарного коэффициента рождаемости до </a:t>
            </a:r>
            <a:r>
              <a:rPr lang="ru-RU" dirty="0" smtClean="0"/>
              <a:t>1,798 </a:t>
            </a:r>
            <a:r>
              <a:rPr lang="ru-RU" dirty="0"/>
              <a:t>к 2024 </a:t>
            </a:r>
            <a:r>
              <a:rPr lang="ru-RU" dirty="0" smtClean="0"/>
              <a:t>году</a:t>
            </a:r>
            <a:endParaRPr lang="ru-RU" dirty="0"/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Объект 2"/>
          <p:cNvSpPr txBox="1">
            <a:spLocks/>
          </p:cNvSpPr>
          <p:nvPr/>
        </p:nvSpPr>
        <p:spPr>
          <a:xfrm>
            <a:off x="2889896" y="4157656"/>
            <a:ext cx="5443221" cy="6101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8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213504" y="4386365"/>
            <a:ext cx="5645980" cy="698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увеличение доли граждан, ведущих здоровый образ жизни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97" y="1329217"/>
            <a:ext cx="1142582" cy="114258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136532" y="1706537"/>
            <a:ext cx="6162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Franklin Gothic Medium" pitchFamily="34" charset="0"/>
              </a:rPr>
              <a:t>С 1 января 2019 года по 31 декабря 2024 года</a:t>
            </a:r>
          </a:p>
        </p:txBody>
      </p:sp>
      <p:sp>
        <p:nvSpPr>
          <p:cNvPr id="49" name="Объект 2"/>
          <p:cNvSpPr txBox="1">
            <a:spLocks/>
          </p:cNvSpPr>
          <p:nvPr/>
        </p:nvSpPr>
        <p:spPr>
          <a:xfrm>
            <a:off x="2213504" y="5205446"/>
            <a:ext cx="5645980" cy="1017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100000"/>
              </a:lnSpc>
              <a:spcBef>
                <a:spcPts val="1000"/>
              </a:spcBef>
              <a:buClr>
                <a:srgbClr val="FF0000"/>
              </a:buClr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ru-RU" dirty="0"/>
              <a:t>увеличение до 55 </a:t>
            </a:r>
            <a:r>
              <a:rPr lang="ru-RU" dirty="0" smtClean="0"/>
              <a:t>% доли </a:t>
            </a:r>
            <a:r>
              <a:rPr lang="ru-RU" dirty="0"/>
              <a:t>граждан, систематически занимающихся физической культурой и спортом, к 2024 </a:t>
            </a:r>
            <a:r>
              <a:rPr lang="ru-RU" dirty="0" smtClean="0"/>
              <a:t>году</a:t>
            </a:r>
            <a:endParaRPr lang="ru-RU" dirty="0"/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674" y="4360638"/>
            <a:ext cx="687071" cy="687071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43" y="3421540"/>
            <a:ext cx="687071" cy="687071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43" y="5312579"/>
            <a:ext cx="687071" cy="687071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47" y="2590978"/>
            <a:ext cx="687071" cy="68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49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260649"/>
            <a:ext cx="5256584" cy="1296144"/>
          </a:xfrm>
        </p:spPr>
        <p:txBody>
          <a:bodyPr>
            <a:noAutofit/>
          </a:bodyPr>
          <a:lstStyle/>
          <a:p>
            <a: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Региональный проект</a:t>
            </a:r>
            <a:b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</a:br>
            <a: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Спорт – норма жизни</a:t>
            </a:r>
            <a:endParaRPr lang="ru-RU" sz="36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Heavy" pitchFamily="34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323528" y="2060848"/>
            <a:ext cx="7488832" cy="3960440"/>
          </a:xfrm>
          <a:prstGeom prst="wedge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	Федеральный </a:t>
            </a:r>
            <a:r>
              <a:rPr lang="ru-RU" dirty="0">
                <a:solidFill>
                  <a:schemeClr val="tx1"/>
                </a:solidFill>
              </a:rPr>
              <a:t>проект "Спорт - норма жизни" направлен на достижение определенной Указом Президента Российской Федерации от 7 мая 2018 г. № 204 "О национальных целях и стратегических задачах развития Российской Федерации на период до 2024 года" цели по увеличению до 55% доли граждан, систематически занимающихся физической культурой и спортом (соответствующий показатель включен в паспорт национального проекта "Демография" и декомпозирован на уровень федерального проекта) путем решения задачи по созданию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 и подготовка спортивного резерва.</a:t>
            </a:r>
          </a:p>
        </p:txBody>
      </p:sp>
      <p:pic>
        <p:nvPicPr>
          <p:cNvPr id="13" name="Picture 2" descr="C:\Users\Одинцова Ирина\Downloads\1557291573_fea42899de2f9eb73aa40fa19a8301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658"/>
            <a:ext cx="1728192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76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6"/>
          <p:cNvSpPr>
            <a:spLocks noGrp="1"/>
          </p:cNvSpPr>
          <p:nvPr>
            <p:ph idx="1"/>
          </p:nvPr>
        </p:nvSpPr>
        <p:spPr>
          <a:xfrm>
            <a:off x="539552" y="1844824"/>
            <a:ext cx="7321624" cy="4123928"/>
          </a:xfrm>
          <a:prstGeom prst="wedge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u="sng" dirty="0"/>
              <a:t>Цель:</a:t>
            </a:r>
            <a:r>
              <a:rPr lang="ru-RU" dirty="0"/>
              <a:t> Доведение к 2024 году до 56,5% доли граждан, систематически занимающихся физической культурой и спортом, в том числе среди детей и молодежи – не менее 82%, среди граждан среднего возраста – не менее 55%, среди граждан старшего возраста – не менее 25%, путем мотивации населения, активизации спортивно-массовой работы на всех уровнях и в корпоративной среде, в том числе вовлечения в подготовку и выполнение нормативов Всероссийского физкультурно-спортивного комплекса «Готов к труду и обороне» (ГТО), а также </a:t>
            </a:r>
            <a:r>
              <a:rPr lang="ru-RU" dirty="0" smtClean="0"/>
              <a:t>подготовки спортивного </a:t>
            </a:r>
            <a:r>
              <a:rPr lang="ru-RU" dirty="0"/>
              <a:t>резерва и развития спортивной </a:t>
            </a:r>
            <a:r>
              <a:rPr lang="ru-RU" dirty="0" smtClean="0"/>
              <a:t>инфраструктуры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5881464" cy="1143000"/>
          </a:xfrm>
        </p:spPr>
        <p:txBody>
          <a:bodyPr>
            <a:noAutofit/>
          </a:bodyPr>
          <a:lstStyle/>
          <a:p>
            <a: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Региональный проект</a:t>
            </a:r>
            <a:b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</a:br>
            <a: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Спорт – норма жизни</a:t>
            </a:r>
            <a:endParaRPr lang="ru-RU" sz="36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Heavy" pitchFamily="34" charset="0"/>
            </a:endParaRPr>
          </a:p>
        </p:txBody>
      </p:sp>
      <p:pic>
        <p:nvPicPr>
          <p:cNvPr id="6" name="Picture 2" descr="C:\Users\Одинцова Ирина\Downloads\1557291573_fea42899de2f9eb73aa40fa19a8301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1800200" cy="11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33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025480" cy="1143000"/>
          </a:xfrm>
        </p:spPr>
        <p:txBody>
          <a:bodyPr>
            <a:noAutofit/>
          </a:bodyPr>
          <a:lstStyle/>
          <a:p>
            <a: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Региональный проект</a:t>
            </a:r>
            <a:b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</a:br>
            <a: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Спорт – норма жизни</a:t>
            </a:r>
            <a:endParaRPr lang="ru-RU" sz="36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Heavy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23850" y="1989138"/>
            <a:ext cx="7620000" cy="3556000"/>
          </a:xfrm>
          <a:prstGeom prst="wedge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u="sng" dirty="0"/>
              <a:t>Задача:</a:t>
            </a:r>
            <a:r>
              <a:rPr lang="ru-RU" dirty="0"/>
              <a:t> «Создание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 и подготовка спортивного резерва</a:t>
            </a:r>
            <a:r>
              <a:rPr lang="ru-RU" dirty="0" smtClean="0"/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Одинцова Ирина\Downloads\1557291573_fea42899de2f9eb73aa40fa19a8301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1800200" cy="11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34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025480" cy="1143000"/>
          </a:xfrm>
        </p:spPr>
        <p:txBody>
          <a:bodyPr>
            <a:noAutofit/>
          </a:bodyPr>
          <a:lstStyle/>
          <a:p>
            <a: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Региональный проект</a:t>
            </a:r>
            <a:b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</a:br>
            <a:r>
              <a:rPr lang="ru-RU" sz="3600" b="1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Heavy" pitchFamily="34" charset="0"/>
              </a:rPr>
              <a:t>Спорт – норма жизни</a:t>
            </a:r>
            <a:endParaRPr lang="ru-RU" sz="3600" b="1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Franklin Gothic Heavy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51520" y="1628800"/>
            <a:ext cx="7692330" cy="4536504"/>
          </a:xfrm>
          <a:prstGeom prst="wedge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dirty="0"/>
              <a:t>Проведение качественных изменений в системе физического воспитания требует активизации спортивно-массовой работы на всех уровнях, включая корпоративную среду, повышение мотивации граждан к физическому развитию и показателей доступности спортивной инфраструктуры при ликвидации дефицита в физкультурных кадрах на местах. В сфере подготовки спортивного резерва необходимо завершить процесс перехода организаций спортивной подготовки на реализации федеральных стандартов и программ спортивной подготовки, обеспечить дополнительное привлечение контингента занимающихся к соревновательной деятельности и соответствующую федеральным стандартам материально-техническую базу спортивных школ олимпийского резерва.</a:t>
            </a:r>
            <a:endParaRPr lang="ru-RU" sz="1800" dirty="0"/>
          </a:p>
          <a:p>
            <a:r>
              <a:rPr lang="ru-RU" sz="1800" dirty="0"/>
              <a:t> 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Picture 2" descr="C:\Users\Одинцова Ирина\Downloads\1557291573_fea42899de2f9eb73aa40fa19a8301b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1800200" cy="11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40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291</TotalTime>
  <Words>385</Words>
  <Application>Microsoft Office PowerPoint</Application>
  <PresentationFormat>Экран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Соседство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Региональный проект Спорт – норма жизни</vt:lpstr>
      <vt:lpstr>Региональный проект Спорт – норма жизни</vt:lpstr>
      <vt:lpstr>Региональный проект Спорт – норма жизни</vt:lpstr>
      <vt:lpstr>Региональный проект Спорт – норма жизни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Одинцова Ирина</dc:creator>
  <cp:lastModifiedBy>Одинцова Ирина</cp:lastModifiedBy>
  <cp:revision>9</cp:revision>
  <dcterms:created xsi:type="dcterms:W3CDTF">2019-05-15T02:53:48Z</dcterms:created>
  <dcterms:modified xsi:type="dcterms:W3CDTF">2019-05-15T07:45:26Z</dcterms:modified>
</cp:coreProperties>
</file>