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59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62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6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97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40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5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610780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91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833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164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423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88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24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49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58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EEDBF-51E8-49F9-A968-30789963B7B5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5E543-2A0A-47BC-8925-139E55572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419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динцова Ирина\Desktop\2292a0118041a6a375dac29a8e75c5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19063"/>
            <a:ext cx="9753600" cy="709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885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динцова Ирина\Desktop\demographiya-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828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5B9BD5">
                    <a:lumMod val="50000"/>
                  </a:srgbClr>
                </a:solidFill>
                <a:latin typeface="Franklin Gothic Medium" pitchFamily="34" charset="0"/>
              </a:rPr>
              <a:t>Задачи</a:t>
            </a:r>
            <a:endParaRPr lang="en-US" sz="2800" b="1" dirty="0">
              <a:solidFill>
                <a:srgbClr val="5B9BD5">
                  <a:lumMod val="50000"/>
                </a:srgbClr>
              </a:solidFill>
              <a:latin typeface="Franklin Gothic Medium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900044" y="1505316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333775" y="137744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1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4833" y="1419850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1910287" y="2366191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3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34" name="Овал 33"/>
          <p:cNvSpPr/>
          <p:nvPr/>
        </p:nvSpPr>
        <p:spPr>
          <a:xfrm>
            <a:off x="385086" y="2230456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2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5320" y="2286565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326373" y="1328603"/>
            <a:ext cx="6058501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внедрение механизма финансовой поддержки семей при рождении детей</a:t>
            </a: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384317" y="2053143"/>
            <a:ext cx="6000557" cy="121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условий для осуществления трудовой деятельности женщин с детьми, включая достижение 100-процентной доступности (к 2021 году) дошкольного образования для детей в возрасте до трех лет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6" name="Овал 25"/>
          <p:cNvSpPr/>
          <p:nvPr/>
        </p:nvSpPr>
        <p:spPr>
          <a:xfrm>
            <a:off x="412074" y="4452789"/>
            <a:ext cx="545182" cy="5234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4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92132" y="34891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3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4833" y="3531393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7314" y="4459604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924274" y="3609614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3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1910287" y="4533578"/>
            <a:ext cx="336492" cy="299892"/>
            <a:chOff x="2147276" y="1700808"/>
            <a:chExt cx="336492" cy="299892"/>
          </a:xfrm>
          <a:solidFill>
            <a:schemeClr val="accent5">
              <a:lumMod val="50000"/>
            </a:schemeClr>
          </a:solidFill>
        </p:grpSpPr>
        <p:sp>
          <p:nvSpPr>
            <p:cNvPr id="4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380552" y="3398885"/>
            <a:ext cx="6004322" cy="9118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разработка и реализация программы системной поддержки и повышения качества жизни граждан старшего поколения</a:t>
            </a: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80552" y="4378921"/>
            <a:ext cx="6004322" cy="9425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формирование системы мотивации граждан к здоровому образу жизни, включая здоровое питание и отказ от вредных привычек</a:t>
            </a:r>
          </a:p>
        </p:txBody>
      </p:sp>
      <p:sp>
        <p:nvSpPr>
          <p:cNvPr id="49" name="Овал 48"/>
          <p:cNvSpPr/>
          <p:nvPr/>
        </p:nvSpPr>
        <p:spPr>
          <a:xfrm>
            <a:off x="428037" y="549683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5</a:t>
            </a:r>
            <a:endParaRPr lang="ru-RU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43314" y="5527761"/>
            <a:ext cx="1049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5B9BD5">
                    <a:lumMod val="50000"/>
                  </a:srgbClr>
                </a:solidFill>
                <a:latin typeface="Franklin Gothic Heavy" panose="020B0903020102020204" pitchFamily="34" charset="0"/>
              </a:rPr>
              <a:t>задача</a:t>
            </a:r>
            <a:endParaRPr lang="ru-RU" sz="2000" dirty="0">
              <a:solidFill>
                <a:srgbClr val="5B9BD5">
                  <a:lumMod val="50000"/>
                </a:srgb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1934517" y="5619483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5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5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prstClr val="white"/>
                </a:solidFill>
              </a:endParaRPr>
            </a:p>
          </p:txBody>
        </p:sp>
      </p:grpSp>
      <p:sp>
        <p:nvSpPr>
          <p:cNvPr id="54" name="Объект 2"/>
          <p:cNvSpPr txBox="1">
            <a:spLocks/>
          </p:cNvSpPr>
          <p:nvPr/>
        </p:nvSpPr>
        <p:spPr>
          <a:xfrm>
            <a:off x="2380552" y="5321435"/>
            <a:ext cx="6004322" cy="1167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занятия физической культурой и спортом, в том числе повышение уровня обеспеченности объектами спорта, а также формирование спортивного резерва</a:t>
            </a:r>
          </a:p>
        </p:txBody>
      </p:sp>
    </p:spTree>
    <p:extLst>
      <p:ext uri="{BB962C8B-B14F-4D97-AF65-F5344CB8AC3E}">
        <p14:creationId xmlns:p14="http://schemas.microsoft.com/office/powerpoint/2010/main" val="3917559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36662" y="187558"/>
            <a:ext cx="8646853" cy="72975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  <a:ea typeface="+mn-ea"/>
                <a:cs typeface="+mn-cs"/>
              </a:rPr>
              <a:t>Сроки реализации. Цели и целевые показатели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  <a:ea typeface="+mn-ea"/>
              <a:cs typeface="+mn-cs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213504" y="1685204"/>
            <a:ext cx="5477774" cy="10786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2161745" y="2636220"/>
            <a:ext cx="5697739" cy="603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ожидаемой продолжительности здоровой жизни до 67 лет к 2024 </a:t>
            </a:r>
            <a:r>
              <a:rPr lang="ru-RU" sz="1800" dirty="0" smtClean="0">
                <a:solidFill>
                  <a:srgbClr val="002060"/>
                </a:solidFill>
                <a:latin typeface="Franklin Gothic Medium" pitchFamily="34" charset="0"/>
              </a:rPr>
              <a:t>году</a:t>
            </a: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2213504" y="3458668"/>
            <a:ext cx="5576481" cy="708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суммарного коэффициента рождаемости до </a:t>
            </a:r>
            <a:r>
              <a:rPr lang="ru-RU" dirty="0" smtClean="0"/>
              <a:t>1,798 </a:t>
            </a:r>
            <a:r>
              <a:rPr lang="ru-RU" dirty="0"/>
              <a:t>к 2024 </a:t>
            </a:r>
            <a:r>
              <a:rPr lang="ru-RU" dirty="0" smtClean="0"/>
              <a:t>году</a:t>
            </a:r>
            <a:endParaRPr lang="ru-RU" dirty="0"/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Объект 2"/>
          <p:cNvSpPr txBox="1">
            <a:spLocks/>
          </p:cNvSpPr>
          <p:nvPr/>
        </p:nvSpPr>
        <p:spPr>
          <a:xfrm>
            <a:off x="2889896" y="4157656"/>
            <a:ext cx="5443221" cy="610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213504" y="4386365"/>
            <a:ext cx="5645980" cy="6989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buClr>
                <a:srgbClr val="FF0000"/>
              </a:buClr>
            </a:pPr>
            <a:r>
              <a:rPr lang="ru-RU" sz="1800" dirty="0">
                <a:solidFill>
                  <a:srgbClr val="002060"/>
                </a:solidFill>
                <a:latin typeface="Franklin Gothic Medium" pitchFamily="34" charset="0"/>
              </a:rPr>
              <a:t>увеличение доли граждан, ведущих здоровый образ жизни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" y="1329217"/>
            <a:ext cx="1142582" cy="114258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136532" y="1706537"/>
            <a:ext cx="616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Franklin Gothic Medium" pitchFamily="34" charset="0"/>
              </a:rPr>
              <a:t>С 1 января 2019 года по 31 декабря 2024 года</a:t>
            </a:r>
          </a:p>
        </p:txBody>
      </p:sp>
      <p:sp>
        <p:nvSpPr>
          <p:cNvPr id="49" name="Объект 2"/>
          <p:cNvSpPr txBox="1">
            <a:spLocks/>
          </p:cNvSpPr>
          <p:nvPr/>
        </p:nvSpPr>
        <p:spPr>
          <a:xfrm>
            <a:off x="2213504" y="5205446"/>
            <a:ext cx="5645980" cy="10171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indent="0" algn="just">
              <a:lnSpc>
                <a:spcPct val="100000"/>
              </a:lnSpc>
              <a:spcBef>
                <a:spcPts val="1000"/>
              </a:spcBef>
              <a:buClr>
                <a:srgbClr val="FF0000"/>
              </a:buClr>
              <a:buFont typeface="Arial" panose="020B0604020202020204" pitchFamily="34" charset="0"/>
              <a:buNone/>
              <a:defRPr>
                <a:solidFill>
                  <a:srgbClr val="002060"/>
                </a:solidFill>
                <a:latin typeface="Franklin Gothic Medium" pitchFamily="34" charset="0"/>
              </a:defRPr>
            </a:lvl1pPr>
            <a:lvl2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2pPr>
            <a:lvl3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3pPr>
            <a:lvl4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4pPr>
            <a:lvl5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r>
              <a:rPr lang="ru-RU" dirty="0"/>
              <a:t>увеличение до 55 </a:t>
            </a:r>
            <a:r>
              <a:rPr lang="ru-RU" dirty="0" smtClean="0"/>
              <a:t>% доли </a:t>
            </a:r>
            <a:r>
              <a:rPr lang="ru-RU" dirty="0"/>
              <a:t>граждан, систематически занимающихся физической культурой и спортом, к 2024 </a:t>
            </a:r>
            <a:r>
              <a:rPr lang="ru-RU" dirty="0" smtClean="0"/>
              <a:t>году</a:t>
            </a:r>
            <a:endParaRPr lang="ru-RU" dirty="0"/>
          </a:p>
        </p:txBody>
      </p:sp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674" y="4360638"/>
            <a:ext cx="687071" cy="68707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3421540"/>
            <a:ext cx="687071" cy="687071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343" y="5312579"/>
            <a:ext cx="687071" cy="687071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947" y="2590978"/>
            <a:ext cx="687071" cy="68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892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7201" y="2774611"/>
            <a:ext cx="3657601" cy="3905589"/>
          </a:xfrm>
          <a:prstGeom prst="rect">
            <a:avLst/>
          </a:prstGeom>
          <a:solidFill>
            <a:srgbClr val="F9FCFF"/>
          </a:solidFill>
          <a:effectLst>
            <a:outerShdw blurRad="165100" dist="1143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4" name="AutoShape 4"/>
          <p:cNvSpPr/>
          <p:nvPr/>
        </p:nvSpPr>
        <p:spPr>
          <a:xfrm>
            <a:off x="4977918" y="2724372"/>
            <a:ext cx="3861283" cy="3899461"/>
          </a:xfrm>
          <a:prstGeom prst="rect">
            <a:avLst/>
          </a:prstGeom>
          <a:solidFill>
            <a:srgbClr val="F9FCFF"/>
          </a:solidFill>
          <a:effectLst>
            <a:outerShdw blurRad="165100" dist="114300" dir="2700000" algn="tl" rotWithShape="0">
              <a:prstClr val="black">
                <a:alpha val="40000"/>
              </a:prstClr>
            </a:outerShdw>
          </a:effectLst>
        </p:spPr>
      </p:sp>
      <p:sp>
        <p:nvSpPr>
          <p:cNvPr id="15" name="TextBox 15"/>
          <p:cNvSpPr txBox="1"/>
          <p:nvPr/>
        </p:nvSpPr>
        <p:spPr>
          <a:xfrm>
            <a:off x="685800" y="4629349"/>
            <a:ext cx="3200400" cy="14619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fontAlgn="auto">
              <a:lnSpc>
                <a:spcPts val="1932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u="sng" spc="69" dirty="0" smtClean="0">
                <a:solidFill>
                  <a:srgbClr val="4F81BD">
                    <a:lumMod val="50000"/>
                  </a:srgbClr>
                </a:solidFill>
                <a:cs typeface="Arial" panose="020B0604020202020204" pitchFamily="34" charset="0"/>
              </a:rPr>
              <a:t>Целевой показатель в 2019 году</a:t>
            </a:r>
            <a:endParaRPr lang="ru-RU" sz="1600" dirty="0" smtClean="0"/>
          </a:p>
          <a:p>
            <a:pPr fontAlgn="auto">
              <a:lnSpc>
                <a:spcPts val="1932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уровень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занятости женщин, имеющих детей дошкольного возраста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должен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увеличиться 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lnSpc>
                <a:spcPts val="1932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до 66,0%</a:t>
            </a:r>
            <a:endParaRPr lang="ru-RU" sz="1600" b="1" spc="69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5320553" y="4019712"/>
            <a:ext cx="3200400" cy="17055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fontAlgn="auto">
              <a:lnSpc>
                <a:spcPts val="1932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u="sng" spc="69" dirty="0" smtClean="0">
                <a:solidFill>
                  <a:srgbClr val="4F81BD">
                    <a:lumMod val="50000"/>
                  </a:srgbClr>
                </a:solidFill>
                <a:cs typeface="Arial" panose="020B0604020202020204" pitchFamily="34" charset="0"/>
              </a:rPr>
              <a:t>Целевой показатель в 2019 году</a:t>
            </a:r>
            <a:endParaRPr lang="ru-RU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fontAlgn="auto">
              <a:lnSpc>
                <a:spcPts val="1932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доступность дошкольного образования для детей в возрасте от полутора до трех лет к 2021 году в Новосибирской области должна быть  обеспечена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на 55,0%</a:t>
            </a:r>
            <a:endParaRPr lang="ru-RU" sz="1600" b="1" spc="69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389127" y="347245"/>
            <a:ext cx="6369741" cy="751629"/>
            <a:chOff x="107260" y="438150"/>
            <a:chExt cx="5628468" cy="702444"/>
          </a:xfrm>
        </p:grpSpPr>
        <p:sp>
          <p:nvSpPr>
            <p:cNvPr id="14" name="Rounded Rectangle 15"/>
            <p:cNvSpPr/>
            <p:nvPr/>
          </p:nvSpPr>
          <p:spPr>
            <a:xfrm>
              <a:off x="107260" y="438150"/>
              <a:ext cx="5628468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Rounded Rectangle 16"/>
            <p:cNvSpPr/>
            <p:nvPr/>
          </p:nvSpPr>
          <p:spPr>
            <a:xfrm>
              <a:off x="179173" y="496289"/>
              <a:ext cx="5460209" cy="501775"/>
            </a:xfrm>
            <a:prstGeom prst="roundRect">
              <a:avLst>
                <a:gd name="adj" fmla="val 10715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0"/>
            <p:cNvSpPr txBox="1"/>
            <p:nvPr/>
          </p:nvSpPr>
          <p:spPr bwMode="auto">
            <a:xfrm>
              <a:off x="235704" y="481701"/>
              <a:ext cx="5460136" cy="37392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</a:pPr>
              <a:r>
                <a:rPr lang="ru-RU" sz="2000" b="1" dirty="0" smtClean="0">
                  <a:solidFill>
                    <a:srgbClr val="2737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Содействие занятости женщин </a:t>
              </a:r>
              <a:endParaRPr lang="ru-RU" sz="2000" b="1" dirty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Rounded Rectangle 38"/>
          <p:cNvSpPr/>
          <p:nvPr/>
        </p:nvSpPr>
        <p:spPr>
          <a:xfrm>
            <a:off x="152400" y="1313453"/>
            <a:ext cx="4267200" cy="3092620"/>
          </a:xfrm>
          <a:prstGeom prst="roundRect">
            <a:avLst>
              <a:gd name="adj" fmla="val 1071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ko-KR" altLang="en-US" sz="1700" b="1">
              <a:solidFill>
                <a:srgbClr val="273755"/>
              </a:solidFill>
              <a:cs typeface="Arial" panose="020B0604020202020204" pitchFamily="34" charset="0"/>
            </a:endParaRPr>
          </a:p>
        </p:txBody>
      </p:sp>
      <p:sp>
        <p:nvSpPr>
          <p:cNvPr id="23" name="Rounded Rectangle 39"/>
          <p:cNvSpPr/>
          <p:nvPr/>
        </p:nvSpPr>
        <p:spPr>
          <a:xfrm>
            <a:off x="327818" y="1457274"/>
            <a:ext cx="4015582" cy="2781436"/>
          </a:xfrm>
          <a:prstGeom prst="roundRect">
            <a:avLst>
              <a:gd name="adj" fmla="val 10715"/>
            </a:avLst>
          </a:prstGeom>
          <a:solidFill>
            <a:schemeClr val="tx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00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12"/>
          <p:cNvSpPr txBox="1"/>
          <p:nvPr/>
        </p:nvSpPr>
        <p:spPr bwMode="auto">
          <a:xfrm>
            <a:off x="327818" y="1530277"/>
            <a:ext cx="3939383" cy="203132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  <a:endParaRPr lang="ru-RU" b="1" spc="144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профессионального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обучения </a:t>
            </a:r>
            <a:r>
              <a:rPr lang="ru-RU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повышение </a:t>
            </a:r>
            <a:endParaRPr lang="ru-RU" b="1" spc="144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квалификации </a:t>
            </a:r>
            <a:r>
              <a:rPr lang="ru-RU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женщин в </a:t>
            </a:r>
            <a:endParaRPr lang="ru-RU" b="1" spc="144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период </a:t>
            </a:r>
            <a:r>
              <a:rPr lang="ru-RU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отпуска по уходу за ребенком в возрасте до </a:t>
            </a:r>
            <a:endParaRPr lang="ru-RU" b="1" spc="144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трех </a:t>
            </a:r>
            <a:r>
              <a:rPr lang="ru-RU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</a:t>
            </a:r>
            <a:endParaRPr lang="en-US" b="1" spc="144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724400" y="1516653"/>
            <a:ext cx="4267200" cy="2115548"/>
            <a:chOff x="304800" y="1137489"/>
            <a:chExt cx="4267200" cy="2319465"/>
          </a:xfrm>
        </p:grpSpPr>
        <p:sp>
          <p:nvSpPr>
            <p:cNvPr id="25" name="Rounded Rectangle 38"/>
            <p:cNvSpPr/>
            <p:nvPr/>
          </p:nvSpPr>
          <p:spPr>
            <a:xfrm>
              <a:off x="304800" y="1137489"/>
              <a:ext cx="4267200" cy="2319465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7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Rounded Rectangle 39"/>
            <p:cNvSpPr/>
            <p:nvPr/>
          </p:nvSpPr>
          <p:spPr>
            <a:xfrm>
              <a:off x="480218" y="1245355"/>
              <a:ext cx="4015582" cy="2086077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12"/>
            <p:cNvSpPr txBox="1"/>
            <p:nvPr/>
          </p:nvSpPr>
          <p:spPr bwMode="auto">
            <a:xfrm>
              <a:off x="480217" y="1300107"/>
              <a:ext cx="3939383" cy="150724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b="1" spc="144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Создание дополнительных мест для детей в возрасте </a:t>
              </a:r>
              <a:endPara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b="1" spc="144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 </a:t>
              </a:r>
              <a:r>
                <a:rPr lang="ru-RU" b="1" spc="144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трех лет в детских </a:t>
              </a:r>
              <a:endPara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b="1" spc="144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садах</a:t>
              </a:r>
              <a:r>
                <a:rPr lang="ru-RU" b="1" spc="144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создание групп </a:t>
              </a:r>
              <a:endParaRPr lang="ru-RU" b="1" spc="144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b="1" spc="144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присмотра </a:t>
              </a:r>
              <a:r>
                <a:rPr lang="ru-RU" b="1" spc="144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ухода</a:t>
              </a:r>
              <a:endParaRPr lang="en-US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122" name="Picture 2" descr="C:\Users\Одинцова Ирина\Desktop\DetiiKomp2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5531" y="93732"/>
            <a:ext cx="1885638" cy="117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08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267744" y="553084"/>
            <a:ext cx="6369741" cy="751629"/>
            <a:chOff x="107260" y="438150"/>
            <a:chExt cx="5628468" cy="702444"/>
          </a:xfrm>
        </p:grpSpPr>
        <p:sp>
          <p:nvSpPr>
            <p:cNvPr id="14" name="Rounded Rectangle 15"/>
            <p:cNvSpPr/>
            <p:nvPr/>
          </p:nvSpPr>
          <p:spPr>
            <a:xfrm>
              <a:off x="107260" y="438150"/>
              <a:ext cx="5628468" cy="702444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tx1">
                    <a:lumMod val="0"/>
                    <a:lumOff val="100000"/>
                  </a:schemeClr>
                </a:gs>
                <a:gs pos="99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Rounded Rectangle 16"/>
            <p:cNvSpPr/>
            <p:nvPr/>
          </p:nvSpPr>
          <p:spPr>
            <a:xfrm>
              <a:off x="179173" y="496289"/>
              <a:ext cx="5460209" cy="501775"/>
            </a:xfrm>
            <a:prstGeom prst="roundRect">
              <a:avLst>
                <a:gd name="adj" fmla="val 10715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b="1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0"/>
            <p:cNvSpPr txBox="1"/>
            <p:nvPr/>
          </p:nvSpPr>
          <p:spPr bwMode="auto">
            <a:xfrm>
              <a:off x="235704" y="481701"/>
              <a:ext cx="5460136" cy="37392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</a:pPr>
              <a:r>
                <a:rPr lang="ru-RU" sz="2000" b="1" dirty="0" smtClean="0">
                  <a:solidFill>
                    <a:srgbClr val="27375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Содействие занятости женщин </a:t>
              </a:r>
              <a:endParaRPr lang="ru-RU" sz="2000" b="1" dirty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Rounded Rectangle 38"/>
          <p:cNvSpPr/>
          <p:nvPr/>
        </p:nvSpPr>
        <p:spPr>
          <a:xfrm>
            <a:off x="206330" y="1959899"/>
            <a:ext cx="4267200" cy="2993841"/>
          </a:xfrm>
          <a:prstGeom prst="roundRect">
            <a:avLst>
              <a:gd name="adj" fmla="val 1071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ko-KR" altLang="en-US" sz="1700" b="1">
              <a:solidFill>
                <a:srgbClr val="273755"/>
              </a:solidFill>
              <a:cs typeface="Arial" panose="020B0604020202020204" pitchFamily="34" charset="0"/>
            </a:endParaRPr>
          </a:p>
        </p:txBody>
      </p:sp>
      <p:sp>
        <p:nvSpPr>
          <p:cNvPr id="23" name="Rounded Rectangle 39"/>
          <p:cNvSpPr/>
          <p:nvPr/>
        </p:nvSpPr>
        <p:spPr>
          <a:xfrm>
            <a:off x="365998" y="2047615"/>
            <a:ext cx="3947864" cy="2818407"/>
          </a:xfrm>
          <a:prstGeom prst="roundRect">
            <a:avLst>
              <a:gd name="adj" fmla="val 10715"/>
            </a:avLst>
          </a:prstGeom>
          <a:solidFill>
            <a:schemeClr val="tx2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u="sng" dirty="0">
                <a:solidFill>
                  <a:schemeClr val="tx1"/>
                </a:solidFill>
              </a:rPr>
              <a:t>Цель: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1600" dirty="0">
                <a:solidFill>
                  <a:schemeClr val="tx1"/>
                </a:solidFill>
              </a:rPr>
              <a:t>обеспечить возможность женщинам, воспитывающих детей дошкольного возраста, совмещать трудовую деятельность с семейными обязанностями, в том числе за счет повышения доступности дошкольного образования для детей в возрасте до трех лет</a:t>
            </a:r>
            <a:endParaRPr lang="ko-KR" alt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606581" y="1441852"/>
            <a:ext cx="4385019" cy="4576643"/>
            <a:chOff x="304800" y="1137489"/>
            <a:chExt cx="4267200" cy="2319465"/>
          </a:xfrm>
        </p:grpSpPr>
        <p:sp>
          <p:nvSpPr>
            <p:cNvPr id="25" name="Rounded Rectangle 38"/>
            <p:cNvSpPr/>
            <p:nvPr/>
          </p:nvSpPr>
          <p:spPr>
            <a:xfrm>
              <a:off x="304800" y="1137489"/>
              <a:ext cx="4267200" cy="2319465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7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6" name="Rounded Rectangle 39"/>
            <p:cNvSpPr/>
            <p:nvPr/>
          </p:nvSpPr>
          <p:spPr>
            <a:xfrm>
              <a:off x="480218" y="1245355"/>
              <a:ext cx="4015582" cy="2086077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12"/>
            <p:cNvSpPr txBox="1"/>
            <p:nvPr/>
          </p:nvSpPr>
          <p:spPr bwMode="auto">
            <a:xfrm>
              <a:off x="480217" y="1300107"/>
              <a:ext cx="3939383" cy="38243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076056" y="1883513"/>
            <a:ext cx="39155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Задачи: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sz="1600" dirty="0"/>
              <a:t>создание условий для осуществления трудовой деятельности женщин, имеющих детей, включая достижение 100-процентной доступности дошкольного образования для детей в возрасте до трех лет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dirty="0"/>
              <a:t>создание дополнительных мест для детей в возрасте до трех лет в организациях и у индивидуальных предпринимателей, осуществляющих образовательную деятельность по образовательным программам дошкольного образования и присмотру и уходу</a:t>
            </a:r>
          </a:p>
        </p:txBody>
      </p:sp>
      <p:pic>
        <p:nvPicPr>
          <p:cNvPr id="18" name="Picture 2" descr="C:\Users\Одинцова Ирина\Desktop\DetiiKomp2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7716" y="203950"/>
            <a:ext cx="2004004" cy="123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54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5"/>
          <p:cNvSpPr/>
          <p:nvPr/>
        </p:nvSpPr>
        <p:spPr>
          <a:xfrm>
            <a:off x="2275876" y="338283"/>
            <a:ext cx="6369741" cy="751629"/>
          </a:xfrm>
          <a:prstGeom prst="roundRect">
            <a:avLst>
              <a:gd name="adj" fmla="val 10715"/>
            </a:avLst>
          </a:prstGeom>
          <a:gradFill flip="none" rotWithShape="1">
            <a:gsLst>
              <a:gs pos="0">
                <a:schemeClr val="tx1">
                  <a:lumMod val="0"/>
                  <a:lumOff val="100000"/>
                </a:schemeClr>
              </a:gs>
              <a:gs pos="99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 b="1">
              <a:solidFill>
                <a:srgbClr val="273755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10"/>
          <p:cNvSpPr txBox="1"/>
          <p:nvPr/>
        </p:nvSpPr>
        <p:spPr bwMode="auto">
          <a:xfrm>
            <a:off x="1835696" y="658358"/>
            <a:ext cx="6179240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ru-RU" sz="2000" b="1" dirty="0" smtClean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Содействие занятости женщин </a:t>
            </a:r>
            <a:endParaRPr lang="ru-RU" sz="2000" b="1" dirty="0">
              <a:solidFill>
                <a:srgbClr val="2737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ounded Rectangle 16"/>
          <p:cNvSpPr/>
          <p:nvPr/>
        </p:nvSpPr>
        <p:spPr>
          <a:xfrm>
            <a:off x="2466295" y="374327"/>
            <a:ext cx="6179322" cy="668565"/>
          </a:xfrm>
          <a:prstGeom prst="roundRect">
            <a:avLst>
              <a:gd name="adj" fmla="val 10715"/>
            </a:avLst>
          </a:prstGeom>
          <a:solidFill>
            <a:schemeClr val="accent1">
              <a:lumMod val="20000"/>
              <a:lumOff val="80000"/>
            </a:schemeClr>
          </a:solidFill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ru-RU" sz="2000" b="1" dirty="0" smtClean="0">
                <a:solidFill>
                  <a:srgbClr val="2737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Содействие занятости женщин </a:t>
            </a:r>
            <a:endParaRPr lang="ru-RU" sz="2000" b="1" dirty="0">
              <a:solidFill>
                <a:srgbClr val="2737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22747" y="1367695"/>
            <a:ext cx="8236508" cy="4576643"/>
            <a:chOff x="152400" y="1155491"/>
            <a:chExt cx="4343400" cy="2319465"/>
          </a:xfrm>
        </p:grpSpPr>
        <p:sp>
          <p:nvSpPr>
            <p:cNvPr id="6" name="Rounded Rectangle 38"/>
            <p:cNvSpPr/>
            <p:nvPr/>
          </p:nvSpPr>
          <p:spPr>
            <a:xfrm>
              <a:off x="152400" y="1155491"/>
              <a:ext cx="4267200" cy="2319465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700" b="1">
                <a:solidFill>
                  <a:srgbClr val="273755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" name="Rounded Rectangle 39"/>
            <p:cNvSpPr/>
            <p:nvPr/>
          </p:nvSpPr>
          <p:spPr>
            <a:xfrm>
              <a:off x="266827" y="1245355"/>
              <a:ext cx="4228973" cy="2086077"/>
            </a:xfrm>
            <a:prstGeom prst="roundRect">
              <a:avLst>
                <a:gd name="adj" fmla="val 10715"/>
              </a:avLst>
            </a:prstGeom>
            <a:solidFill>
              <a:schemeClr val="tx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Box 12"/>
            <p:cNvSpPr txBox="1"/>
            <p:nvPr/>
          </p:nvSpPr>
          <p:spPr bwMode="auto">
            <a:xfrm>
              <a:off x="480217" y="1300107"/>
              <a:ext cx="3939383" cy="38243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027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b="1" spc="144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267130" y="1886302"/>
            <a:ext cx="70537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	Одним </a:t>
            </a:r>
            <a:r>
              <a:rPr lang="ru-RU" sz="1600" b="1" dirty="0"/>
              <a:t>из направлений является профессиональное обучение женщин в период отпуска по уходу за ребенком в возрасте до трех лет, которое предусматривает организацию повышения квалификации, профессиональную подготовку и переподготовку женщин, находящихся в отпуске по уходу за ребенком в возрасте до трех лет, в целях повышения конкурентоспособности на рынке труда и профессиональной мобильности, обеспечивающих возможность совмещать трудовую занятость с семейными обязанностями. </a:t>
            </a:r>
            <a:endParaRPr lang="ru-RU" sz="1600" b="1" dirty="0" smtClean="0"/>
          </a:p>
          <a:p>
            <a:pPr algn="just"/>
            <a:r>
              <a:rPr lang="ru-RU" sz="1600" b="1" dirty="0"/>
              <a:t>	</a:t>
            </a:r>
            <a:r>
              <a:rPr lang="ru-RU" sz="1600" b="1" dirty="0" smtClean="0"/>
              <a:t>Данное </a:t>
            </a:r>
            <a:r>
              <a:rPr lang="ru-RU" sz="1600" b="1" dirty="0"/>
              <a:t>мероприятие предполагает возможность для женщин пройти по направлению органов службы занятости профессиональное обучение и вернуться к трудовой деятельности на прежнее рабочее место (актуализировав профессиональные знания и навыки) либо после выхода из отпуска по уходу за ребенком в возрасте до трех лет трудоустроиться на новое место работы, наиболее подходящее для совмещения с обязанностями по воспитанию </a:t>
            </a:r>
            <a:r>
              <a:rPr lang="ru-RU" sz="1600" b="1" dirty="0" smtClean="0"/>
              <a:t>ребенка.</a:t>
            </a:r>
            <a:endParaRPr lang="ru-RU" sz="1600" b="1" dirty="0"/>
          </a:p>
        </p:txBody>
      </p:sp>
      <p:pic>
        <p:nvPicPr>
          <p:cNvPr id="10" name="Picture 2" descr="C:\Users\Одинцова Ирина\Desktop\DetiiKomp2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35531" y="93732"/>
            <a:ext cx="1885638" cy="117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867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1"/>
          <p:cNvSpPr txBox="1">
            <a:spLocks/>
          </p:cNvSpPr>
          <p:nvPr/>
        </p:nvSpPr>
        <p:spPr>
          <a:xfrm>
            <a:off x="533400" y="483166"/>
            <a:ext cx="8015536" cy="4716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1800" dirty="0" smtClean="0">
              <a:solidFill>
                <a:srgbClr val="8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3615" y="1866361"/>
            <a:ext cx="3116258" cy="3002799"/>
          </a:xfrm>
          <a:prstGeom prst="roundRect">
            <a:avLst>
              <a:gd name="adj" fmla="val 10000"/>
            </a:avLst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r="-13000"/>
            </a:stretch>
          </a:blipFill>
          <a:ln>
            <a:noFill/>
          </a:ln>
          <a:effectLst>
            <a:outerShdw blurRad="114300" dist="165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Прямоугольник 22"/>
          <p:cNvSpPr/>
          <p:nvPr/>
        </p:nvSpPr>
        <p:spPr bwMode="gray">
          <a:xfrm>
            <a:off x="899592" y="5015580"/>
            <a:ext cx="3744416" cy="10156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  <a:bevelB prst="angle"/>
          </a:sp3d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b="1" dirty="0" smtClean="0">
                <a:cs typeface="Arial" panose="020B0604020202020204" pitchFamily="34" charset="0"/>
              </a:rPr>
              <a:t>В </a:t>
            </a:r>
            <a:r>
              <a:rPr lang="en-US" sz="2000" b="1" dirty="0" smtClean="0">
                <a:cs typeface="Arial" panose="020B0604020202020204" pitchFamily="34" charset="0"/>
              </a:rPr>
              <a:t>I</a:t>
            </a:r>
            <a:r>
              <a:rPr lang="ru-RU" sz="2000" b="1" dirty="0" smtClean="0">
                <a:cs typeface="Arial" panose="020B0604020202020204" pitchFamily="34" charset="0"/>
              </a:rPr>
              <a:t> квартале 2019 года в Сузунском районе  9 женщин уже приступили к обучению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899592" y="147711"/>
            <a:ext cx="7776864" cy="1586853"/>
            <a:chOff x="346445" y="742950"/>
            <a:chExt cx="8568952" cy="594066"/>
          </a:xfrm>
        </p:grpSpPr>
        <p:sp>
          <p:nvSpPr>
            <p:cNvPr id="14" name="Rounded Rectangle 15"/>
            <p:cNvSpPr/>
            <p:nvPr/>
          </p:nvSpPr>
          <p:spPr>
            <a:xfrm>
              <a:off x="346445" y="742950"/>
              <a:ext cx="8568952" cy="594066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/>
                </a:gs>
                <a:gs pos="99000">
                  <a:schemeClr val="bg2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b="1">
                <a:solidFill>
                  <a:srgbClr val="ADDCAA">
                    <a:lumMod val="50000"/>
                  </a:srgb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Rounded Rectangle 16"/>
            <p:cNvSpPr/>
            <p:nvPr/>
          </p:nvSpPr>
          <p:spPr>
            <a:xfrm>
              <a:off x="443523" y="804648"/>
              <a:ext cx="8312790" cy="424357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b="1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0"/>
            <p:cNvSpPr txBox="1"/>
            <p:nvPr/>
          </p:nvSpPr>
          <p:spPr bwMode="auto">
            <a:xfrm>
              <a:off x="523135" y="819150"/>
              <a:ext cx="8011265" cy="27077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ru-RU" b="1" dirty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Содействие занятости женщин, </a:t>
              </a:r>
              <a:endParaRPr lang="ru-RU" b="1" dirty="0" smtClean="0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воспитывающих </a:t>
              </a:r>
              <a:r>
                <a:rPr lang="ru-RU" b="1" dirty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детей 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40823" y="1912978"/>
            <a:ext cx="4972049" cy="1857077"/>
            <a:chOff x="346445" y="742950"/>
            <a:chExt cx="8568952" cy="594066"/>
          </a:xfrm>
        </p:grpSpPr>
        <p:sp>
          <p:nvSpPr>
            <p:cNvPr id="18" name="Rounded Rectangle 15"/>
            <p:cNvSpPr/>
            <p:nvPr/>
          </p:nvSpPr>
          <p:spPr>
            <a:xfrm>
              <a:off x="346445" y="742950"/>
              <a:ext cx="8568952" cy="594066"/>
            </a:xfrm>
            <a:prstGeom prst="roundRect">
              <a:avLst>
                <a:gd name="adj" fmla="val 10715"/>
              </a:avLst>
            </a:prstGeom>
            <a:gradFill flip="none" rotWithShape="1">
              <a:gsLst>
                <a:gs pos="0">
                  <a:schemeClr val="bg1"/>
                </a:gs>
                <a:gs pos="99000">
                  <a:schemeClr val="bg2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rgbClr val="ADDCAA">
                    <a:lumMod val="50000"/>
                  </a:srgb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Rounded Rectangle 16"/>
            <p:cNvSpPr/>
            <p:nvPr/>
          </p:nvSpPr>
          <p:spPr>
            <a:xfrm>
              <a:off x="443523" y="804648"/>
              <a:ext cx="8312790" cy="424357"/>
            </a:xfrm>
            <a:prstGeom prst="roundRect">
              <a:avLst>
                <a:gd name="adj" fmla="val 10715"/>
              </a:avLst>
            </a:prstGeom>
            <a:solidFill>
              <a:schemeClr val="bg2">
                <a:lumMod val="20000"/>
                <a:lumOff val="80000"/>
              </a:schemeClr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rgbClr val="167EDC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0"/>
            <p:cNvSpPr txBox="1"/>
            <p:nvPr/>
          </p:nvSpPr>
          <p:spPr bwMode="auto">
            <a:xfrm>
              <a:off x="376281" y="819150"/>
              <a:ext cx="8404106" cy="28059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700" b="1" dirty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переобучение и повышение квалификации женщин в </a:t>
              </a:r>
              <a:r>
                <a:rPr lang="ru-RU" sz="17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период </a:t>
              </a:r>
              <a:r>
                <a:rPr lang="ru-RU" sz="1700" b="1" dirty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отпуска по </a:t>
              </a:r>
              <a:r>
                <a:rPr lang="ru-RU" sz="17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уходу </a:t>
              </a:r>
            </a:p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ru-RU" sz="1700" b="1" dirty="0" smtClean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 </a:t>
              </a:r>
              <a:r>
                <a:rPr lang="ru-RU" sz="1700" b="1" dirty="0">
                  <a:solidFill>
                    <a:srgbClr val="167EDC">
                      <a:lumMod val="50000"/>
                    </a:srgb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ребенком в возрасте до трех лет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566" y="4221088"/>
            <a:ext cx="3679333" cy="22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82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391</Words>
  <Application>Microsoft Office PowerPoint</Application>
  <PresentationFormat>Экран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Одинцова Ирина</dc:creator>
  <cp:lastModifiedBy>Одинцова Ирина</cp:lastModifiedBy>
  <cp:revision>10</cp:revision>
  <dcterms:created xsi:type="dcterms:W3CDTF">2019-05-14T02:24:01Z</dcterms:created>
  <dcterms:modified xsi:type="dcterms:W3CDTF">2019-05-15T07:46:28Z</dcterms:modified>
</cp:coreProperties>
</file>