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  <p:sldId id="257" r:id="rId3"/>
    <p:sldId id="271" r:id="rId4"/>
    <p:sldId id="270" r:id="rId5"/>
    <p:sldId id="267" r:id="rId6"/>
    <p:sldId id="260" r:id="rId7"/>
    <p:sldId id="266" r:id="rId8"/>
    <p:sldId id="273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D3739-BB82-4F04-85F9-5AD8E583D5F7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1750767-DE17-460C-BCE3-A413FC6970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D3739-BB82-4F04-85F9-5AD8E583D5F7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67-DE17-460C-BCE3-A413FC6970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D3739-BB82-4F04-85F9-5AD8E583D5F7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67-DE17-460C-BCE3-A413FC6970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40"/>
            <a:ext cx="9144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5"/>
            <a:ext cx="9144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07660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D3739-BB82-4F04-85F9-5AD8E583D5F7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1750767-DE17-460C-BCE3-A413FC6970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D3739-BB82-4F04-85F9-5AD8E583D5F7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67-DE17-460C-BCE3-A413FC6970A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D3739-BB82-4F04-85F9-5AD8E583D5F7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67-DE17-460C-BCE3-A413FC6970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D3739-BB82-4F04-85F9-5AD8E583D5F7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1750767-DE17-460C-BCE3-A413FC6970A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D3739-BB82-4F04-85F9-5AD8E583D5F7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67-DE17-460C-BCE3-A413FC6970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D3739-BB82-4F04-85F9-5AD8E583D5F7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67-DE17-460C-BCE3-A413FC6970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D3739-BB82-4F04-85F9-5AD8E583D5F7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67-DE17-460C-BCE3-A413FC6970A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D3739-BB82-4F04-85F9-5AD8E583D5F7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0767-DE17-460C-BCE3-A413FC6970A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92D3739-BB82-4F04-85F9-5AD8E583D5F7}" type="datetimeFigureOut">
              <a:rPr lang="ru-RU" smtClean="0"/>
              <a:t>16.05.2019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1750767-DE17-460C-BCE3-A413FC6970A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динцова Ирина\Desktop\2292a0118041a6a375dac29a8e75c5c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759"/>
            <a:ext cx="9144000" cy="665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921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Одинцова Ирина\Desktop\demographiya-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321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rgbClr val="5B9BD5">
                    <a:lumMod val="50000"/>
                  </a:srgbClr>
                </a:solidFill>
                <a:latin typeface="Franklin Gothic Medium" pitchFamily="34" charset="0"/>
              </a:rPr>
              <a:t>Задачи</a:t>
            </a:r>
            <a:endParaRPr lang="en-US" sz="2800" b="1" dirty="0">
              <a:solidFill>
                <a:srgbClr val="5B9BD5">
                  <a:lumMod val="50000"/>
                </a:srgbClr>
              </a:solidFill>
              <a:latin typeface="Franklin Gothic Medium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1900044" y="1505316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24" name="Овал 23"/>
          <p:cNvSpPr/>
          <p:nvPr/>
        </p:nvSpPr>
        <p:spPr>
          <a:xfrm>
            <a:off x="333775" y="1377443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1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04833" y="1419850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1910287" y="2366191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3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34" name="Овал 33"/>
          <p:cNvSpPr/>
          <p:nvPr/>
        </p:nvSpPr>
        <p:spPr>
          <a:xfrm>
            <a:off x="385086" y="2230456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2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25320" y="2286565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2326373" y="1328603"/>
            <a:ext cx="6058501" cy="603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внедрение механизма финансовой поддержки семей при рождении детей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2384317" y="2053143"/>
            <a:ext cx="6000557" cy="121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создание условий для осуществления трудовой деятельности женщин с детьми, включая достижение 100-процентной доступности (к 2021 году) дошкольного образования для детей в возрасте до трех лет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6" name="Овал 25"/>
          <p:cNvSpPr/>
          <p:nvPr/>
        </p:nvSpPr>
        <p:spPr>
          <a:xfrm>
            <a:off x="412074" y="4452789"/>
            <a:ext cx="545182" cy="52348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4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392132" y="3489119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3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04833" y="3531393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37314" y="4459604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1924274" y="3609614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38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9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1910287" y="4533578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41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46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47" name="Объект 2"/>
          <p:cNvSpPr txBox="1">
            <a:spLocks/>
          </p:cNvSpPr>
          <p:nvPr/>
        </p:nvSpPr>
        <p:spPr>
          <a:xfrm>
            <a:off x="2380552" y="3398885"/>
            <a:ext cx="6004322" cy="9118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разработка и реализация программы системной поддержки и повышения качества жизни граждан старшего поколения</a:t>
            </a:r>
          </a:p>
        </p:txBody>
      </p:sp>
      <p:sp>
        <p:nvSpPr>
          <p:cNvPr id="48" name="Объект 2"/>
          <p:cNvSpPr txBox="1">
            <a:spLocks/>
          </p:cNvSpPr>
          <p:nvPr/>
        </p:nvSpPr>
        <p:spPr>
          <a:xfrm>
            <a:off x="2380552" y="4378921"/>
            <a:ext cx="6004322" cy="9425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формирование системы мотивации граждан к здоровому образу жизни, включая здоровое питание и отказ от вредных привычек</a:t>
            </a:r>
          </a:p>
        </p:txBody>
      </p:sp>
      <p:sp>
        <p:nvSpPr>
          <p:cNvPr id="49" name="Овал 48"/>
          <p:cNvSpPr/>
          <p:nvPr/>
        </p:nvSpPr>
        <p:spPr>
          <a:xfrm>
            <a:off x="428037" y="5496838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5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43314" y="5527761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51" name="Группа 50"/>
          <p:cNvGrpSpPr/>
          <p:nvPr/>
        </p:nvGrpSpPr>
        <p:grpSpPr>
          <a:xfrm>
            <a:off x="1934517" y="5619483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5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5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54" name="Объект 2"/>
          <p:cNvSpPr txBox="1">
            <a:spLocks/>
          </p:cNvSpPr>
          <p:nvPr/>
        </p:nvSpPr>
        <p:spPr>
          <a:xfrm>
            <a:off x="2380552" y="5321435"/>
            <a:ext cx="6004322" cy="1167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создание для всех категорий и групп населения условий для занятия физической культурой и спортом, в том числе повышение уровня обеспеченности объектами спорта, а также формирование спортивного резерва</a:t>
            </a:r>
          </a:p>
        </p:txBody>
      </p:sp>
    </p:spTree>
    <p:extLst>
      <p:ext uri="{BB962C8B-B14F-4D97-AF65-F5344CB8AC3E}">
        <p14:creationId xmlns:p14="http://schemas.microsoft.com/office/powerpoint/2010/main" val="3505946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36662" y="187558"/>
            <a:ext cx="8646853" cy="72975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Сроки реализации. Цели и целевые показатели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213504" y="1685204"/>
            <a:ext cx="5477774" cy="10786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>
                <a:solidFill>
                  <a:srgbClr val="002060"/>
                </a:solidFill>
                <a:latin typeface="Franklin Gothic Medium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2161745" y="2636220"/>
            <a:ext cx="5697739" cy="603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увеличение ожидаемой продолжительности здоровой жизни до 67 лет к 2024 </a:t>
            </a:r>
            <a:r>
              <a:rPr lang="ru-RU" sz="1800" dirty="0" smtClean="0">
                <a:solidFill>
                  <a:srgbClr val="002060"/>
                </a:solidFill>
                <a:latin typeface="Franklin Gothic Medium" pitchFamily="34" charset="0"/>
              </a:rPr>
              <a:t>году</a:t>
            </a:r>
            <a:endParaRPr lang="ru-RU" sz="1800" dirty="0">
              <a:solidFill>
                <a:srgbClr val="002060"/>
              </a:solidFill>
              <a:latin typeface="Franklin Gothic Medium" pitchFamily="34" charset="0"/>
            </a:endParaRP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2213504" y="3458668"/>
            <a:ext cx="5576481" cy="7083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just">
              <a:lnSpc>
                <a:spcPct val="100000"/>
              </a:lnSpc>
              <a:spcBef>
                <a:spcPts val="1000"/>
              </a:spcBef>
              <a:buClr>
                <a:srgbClr val="FF0000"/>
              </a:buClr>
              <a:buFont typeface="Arial" panose="020B0604020202020204" pitchFamily="34" charset="0"/>
              <a:buNone/>
              <a:defRPr>
                <a:solidFill>
                  <a:srgbClr val="002060"/>
                </a:solidFill>
                <a:latin typeface="Franklin Gothic Medium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ru-RU" dirty="0"/>
              <a:t>увеличение суммарного коэффициента рождаемости до </a:t>
            </a:r>
            <a:r>
              <a:rPr lang="ru-RU" dirty="0" smtClean="0"/>
              <a:t>1,798 </a:t>
            </a:r>
            <a:r>
              <a:rPr lang="ru-RU" dirty="0"/>
              <a:t>к 2024 </a:t>
            </a:r>
            <a:r>
              <a:rPr lang="ru-RU" dirty="0" smtClean="0"/>
              <a:t>году</a:t>
            </a:r>
            <a:endParaRPr lang="ru-RU" dirty="0"/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Объект 2"/>
          <p:cNvSpPr txBox="1">
            <a:spLocks/>
          </p:cNvSpPr>
          <p:nvPr/>
        </p:nvSpPr>
        <p:spPr>
          <a:xfrm>
            <a:off x="2889896" y="4157656"/>
            <a:ext cx="5443221" cy="6101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1800" dirty="0">
              <a:solidFill>
                <a:srgbClr val="002060"/>
              </a:solidFill>
              <a:latin typeface="Franklin Gothic Medium" pitchFamily="34" charset="0"/>
            </a:endParaRPr>
          </a:p>
        </p:txBody>
      </p:sp>
      <p:sp>
        <p:nvSpPr>
          <p:cNvPr id="48" name="Объект 2"/>
          <p:cNvSpPr txBox="1">
            <a:spLocks/>
          </p:cNvSpPr>
          <p:nvPr/>
        </p:nvSpPr>
        <p:spPr>
          <a:xfrm>
            <a:off x="2213504" y="4386365"/>
            <a:ext cx="5645980" cy="6989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увеличение доли граждан, ведущих здоровый образ жизни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97" y="1329217"/>
            <a:ext cx="1142582" cy="114258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136532" y="1706537"/>
            <a:ext cx="6162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Franklin Gothic Medium" pitchFamily="34" charset="0"/>
              </a:rPr>
              <a:t>С 1 января 2019 года по 31 декабря 2024 года</a:t>
            </a:r>
          </a:p>
        </p:txBody>
      </p:sp>
      <p:sp>
        <p:nvSpPr>
          <p:cNvPr id="49" name="Объект 2"/>
          <p:cNvSpPr txBox="1">
            <a:spLocks/>
          </p:cNvSpPr>
          <p:nvPr/>
        </p:nvSpPr>
        <p:spPr>
          <a:xfrm>
            <a:off x="2213504" y="5205446"/>
            <a:ext cx="5645980" cy="10171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just">
              <a:lnSpc>
                <a:spcPct val="100000"/>
              </a:lnSpc>
              <a:spcBef>
                <a:spcPts val="1000"/>
              </a:spcBef>
              <a:buClr>
                <a:srgbClr val="FF0000"/>
              </a:buClr>
              <a:buFont typeface="Arial" panose="020B0604020202020204" pitchFamily="34" charset="0"/>
              <a:buNone/>
              <a:defRPr>
                <a:solidFill>
                  <a:srgbClr val="002060"/>
                </a:solidFill>
                <a:latin typeface="Franklin Gothic Medium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ru-RU" dirty="0"/>
              <a:t>увеличение до 55 </a:t>
            </a:r>
            <a:r>
              <a:rPr lang="ru-RU" dirty="0" smtClean="0"/>
              <a:t>% доли </a:t>
            </a:r>
            <a:r>
              <a:rPr lang="ru-RU" dirty="0"/>
              <a:t>граждан, систематически занимающихся физической культурой и спортом, к 2024 </a:t>
            </a:r>
            <a:r>
              <a:rPr lang="ru-RU" dirty="0" smtClean="0"/>
              <a:t>году</a:t>
            </a:r>
            <a:endParaRPr lang="ru-RU" dirty="0"/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674" y="4360638"/>
            <a:ext cx="687071" cy="687071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343" y="3421540"/>
            <a:ext cx="687071" cy="687071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343" y="5312579"/>
            <a:ext cx="687071" cy="687071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947" y="2590978"/>
            <a:ext cx="687071" cy="68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409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0155110"/>
              </p:ext>
            </p:extLst>
          </p:nvPr>
        </p:nvGraphicFramePr>
        <p:xfrm>
          <a:off x="323528" y="1700808"/>
          <a:ext cx="8301607" cy="4704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01607"/>
              </a:tblGrid>
              <a:tr h="9073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u="sng" dirty="0">
                          <a:solidFill>
                            <a:schemeClr val="tx1"/>
                          </a:solidFill>
                          <a:effectLst/>
                        </a:rPr>
                        <a:t>Цель:</a:t>
                      </a:r>
                      <a:r>
                        <a:rPr lang="ru-RU" sz="1100" u="sng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обеспечение устойчивого естественного роста численности населения Сузунского района за счет предоставление мер социальной поддержки семей с детьми при рождении детей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6" marR="32936" marT="32936" marB="32936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6849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u="sng" dirty="0">
                          <a:solidFill>
                            <a:schemeClr val="tx1"/>
                          </a:solidFill>
                          <a:effectLst/>
                        </a:rPr>
                        <a:t>Задачи: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минимизация последствий изменения материального положения семей в связи с рождением детей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осуществление долгосрочного планирования личных финансов на всех этапах жизнедеятельности семьи, связанных с рождением детей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6" marR="32936" marT="32936" marB="32936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1331640" y="363064"/>
            <a:ext cx="6984776" cy="1152128"/>
            <a:chOff x="107260" y="438150"/>
            <a:chExt cx="5628468" cy="702444"/>
          </a:xfrm>
        </p:grpSpPr>
        <p:sp>
          <p:nvSpPr>
            <p:cNvPr id="5" name="Rounded Rectangle 15"/>
            <p:cNvSpPr/>
            <p:nvPr/>
          </p:nvSpPr>
          <p:spPr>
            <a:xfrm>
              <a:off x="107260" y="438150"/>
              <a:ext cx="5628468" cy="702444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tx1">
                    <a:lumMod val="0"/>
                    <a:lumOff val="100000"/>
                  </a:schemeClr>
                </a:gs>
                <a:gs pos="99000">
                  <a:schemeClr val="bg2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 b="1">
                <a:solidFill>
                  <a:srgbClr val="273755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" name="Rounded Rectangle 16"/>
            <p:cNvSpPr/>
            <p:nvPr/>
          </p:nvSpPr>
          <p:spPr>
            <a:xfrm>
              <a:off x="179173" y="496289"/>
              <a:ext cx="5460209" cy="501775"/>
            </a:xfrm>
            <a:prstGeom prst="roundRect">
              <a:avLst>
                <a:gd name="adj" fmla="val 10715"/>
              </a:avLst>
            </a:prstGeom>
            <a:solidFill>
              <a:schemeClr val="bg2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b="1">
                <a:solidFill>
                  <a:srgbClr val="27375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10"/>
            <p:cNvSpPr txBox="1"/>
            <p:nvPr/>
          </p:nvSpPr>
          <p:spPr bwMode="auto">
            <a:xfrm>
              <a:off x="179174" y="531291"/>
              <a:ext cx="5460136" cy="24394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600"/>
                </a:spcBef>
              </a:pPr>
              <a:r>
                <a:rPr lang="ru-RU" sz="2000" b="1" dirty="0">
                  <a:solidFill>
                    <a:srgbClr val="27375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Финансовая поддержка семей при рождении детей</a:t>
              </a:r>
            </a:p>
          </p:txBody>
        </p:sp>
      </p:grpSp>
      <p:pic>
        <p:nvPicPr>
          <p:cNvPr id="3073" name="Picture 1" descr="C:\Users\Одинцова Ирина\Desktop\1554881432_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8802"/>
            <a:ext cx="1249722" cy="934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093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4211960" y="1556792"/>
            <a:ext cx="4322439" cy="34052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2">
                  <a:lumMod val="20000"/>
                  <a:lumOff val="80000"/>
                </a:schemeClr>
              </a:gs>
            </a:gsLst>
            <a:path path="circle">
              <a:fillToRect t="100000" r="100000"/>
            </a:path>
          </a:gradFill>
          <a:ln w="38100" algn="ctr">
            <a:noFill/>
            <a:round/>
            <a:headEnd/>
            <a:tailEnd/>
          </a:ln>
          <a:effectLst>
            <a:outerShdw blurRad="114300" dist="165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2A2A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 квартал 2019 год  </a:t>
            </a:r>
            <a:endParaRPr lang="en-US" b="1" dirty="0">
              <a:solidFill>
                <a:srgbClr val="2A2A2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AutoShape 5"/>
          <p:cNvSpPr>
            <a:spLocks noChangeArrowheads="1"/>
          </p:cNvSpPr>
          <p:nvPr/>
        </p:nvSpPr>
        <p:spPr bwMode="gray">
          <a:xfrm>
            <a:off x="4347658" y="2523576"/>
            <a:ext cx="4186740" cy="369332"/>
          </a:xfrm>
          <a:prstGeom prst="chevron">
            <a:avLst>
              <a:gd name="adj" fmla="val 17842"/>
            </a:avLst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chemeClr val="bg2">
                  <a:lumMod val="20000"/>
                  <a:lumOff val="80000"/>
                </a:schemeClr>
              </a:gs>
            </a:gsLst>
            <a:path path="circle">
              <a:fillToRect t="100000" r="100000"/>
            </a:path>
          </a:gradFill>
          <a:ln w="38100">
            <a:noFill/>
            <a:miter lim="800000"/>
            <a:headEnd/>
            <a:tailEnd/>
          </a:ln>
          <a:effectLst>
            <a:outerShdw blurRad="114300" dist="165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r"/>
            <a:r>
              <a:rPr lang="ru-RU" b="1" dirty="0" smtClean="0">
                <a:solidFill>
                  <a:srgbClr val="2A2A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74</a:t>
            </a:r>
            <a:endParaRPr lang="ru-RU" b="1" dirty="0">
              <a:solidFill>
                <a:srgbClr val="2A2A2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0588" y="1897313"/>
            <a:ext cx="53599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endParaRPr lang="ru-RU" sz="1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AutoShape 5"/>
          <p:cNvSpPr>
            <a:spLocks noChangeArrowheads="1"/>
          </p:cNvSpPr>
          <p:nvPr/>
        </p:nvSpPr>
        <p:spPr bwMode="gray">
          <a:xfrm>
            <a:off x="4106116" y="3776599"/>
            <a:ext cx="4428282" cy="369332"/>
          </a:xfrm>
          <a:prstGeom prst="chevron">
            <a:avLst>
              <a:gd name="adj" fmla="val 17842"/>
            </a:avLst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chemeClr val="bg2">
                  <a:lumMod val="20000"/>
                  <a:lumOff val="80000"/>
                </a:schemeClr>
              </a:gs>
            </a:gsLst>
            <a:path path="circle">
              <a:fillToRect t="100000" r="100000"/>
            </a:path>
          </a:gradFill>
          <a:ln w="38100">
            <a:noFill/>
            <a:miter lim="800000"/>
            <a:headEnd/>
            <a:tailEnd/>
          </a:ln>
          <a:effectLst>
            <a:outerShdw blurRad="114300" dist="165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r"/>
            <a:r>
              <a:rPr lang="ru-RU" b="1" dirty="0" smtClean="0">
                <a:solidFill>
                  <a:srgbClr val="2A2A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253</a:t>
            </a:r>
            <a:endParaRPr lang="ru-RU" b="1" dirty="0">
              <a:solidFill>
                <a:srgbClr val="2A2A2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40589" y="2867325"/>
            <a:ext cx="540102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sz="1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AutoShape 5"/>
          <p:cNvSpPr>
            <a:spLocks noChangeArrowheads="1"/>
          </p:cNvSpPr>
          <p:nvPr/>
        </p:nvSpPr>
        <p:spPr bwMode="gray">
          <a:xfrm>
            <a:off x="4401562" y="4831549"/>
            <a:ext cx="4186740" cy="369332"/>
          </a:xfrm>
          <a:prstGeom prst="chevron">
            <a:avLst>
              <a:gd name="adj" fmla="val 17842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2">
                  <a:lumMod val="20000"/>
                  <a:lumOff val="80000"/>
                </a:schemeClr>
              </a:gs>
            </a:gsLst>
            <a:path path="circle">
              <a:fillToRect t="100000" r="100000"/>
            </a:path>
          </a:gradFill>
          <a:ln w="38100">
            <a:noFill/>
            <a:miter lim="800000"/>
            <a:headEnd/>
            <a:tailEnd/>
          </a:ln>
          <a:effectLst>
            <a:outerShdw blurRad="114300" dist="165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r"/>
            <a:r>
              <a:rPr lang="ru-RU" b="1" dirty="0" smtClean="0">
                <a:solidFill>
                  <a:srgbClr val="2A2A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15</a:t>
            </a:r>
            <a:endParaRPr lang="ru-RU" b="1" dirty="0">
              <a:solidFill>
                <a:srgbClr val="2A2A2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40588" y="4145931"/>
            <a:ext cx="53599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sz="1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AutoShape 5"/>
          <p:cNvSpPr>
            <a:spLocks noChangeArrowheads="1"/>
          </p:cNvSpPr>
          <p:nvPr/>
        </p:nvSpPr>
        <p:spPr bwMode="gray">
          <a:xfrm>
            <a:off x="4372417" y="5772762"/>
            <a:ext cx="4186740" cy="369332"/>
          </a:xfrm>
          <a:prstGeom prst="chevron">
            <a:avLst>
              <a:gd name="adj" fmla="val 17842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2">
                  <a:lumMod val="20000"/>
                  <a:lumOff val="80000"/>
                </a:schemeClr>
              </a:gs>
            </a:gsLst>
            <a:path path="circle">
              <a:fillToRect t="100000" r="100000"/>
            </a:path>
          </a:gradFill>
          <a:ln w="38100">
            <a:noFill/>
            <a:miter lim="800000"/>
            <a:headEnd/>
            <a:tailEnd/>
          </a:ln>
          <a:effectLst>
            <a:outerShdw blurRad="114300" dist="165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r"/>
            <a:r>
              <a:rPr lang="ru-RU" b="1" dirty="0" smtClean="0">
                <a:solidFill>
                  <a:srgbClr val="2A2A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27</a:t>
            </a:r>
            <a:endParaRPr lang="ru-RU" b="1" dirty="0">
              <a:solidFill>
                <a:srgbClr val="2A2A2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40588" y="5025826"/>
            <a:ext cx="53599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sz="1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40588" y="5995838"/>
            <a:ext cx="53599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ru-RU" sz="1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11688" y="2273853"/>
            <a:ext cx="5845608" cy="901249"/>
            <a:chOff x="381001" y="954906"/>
            <a:chExt cx="5410199" cy="702444"/>
          </a:xfrm>
        </p:grpSpPr>
        <p:sp>
          <p:nvSpPr>
            <p:cNvPr id="35" name="Rounded Rectangle 15"/>
            <p:cNvSpPr/>
            <p:nvPr/>
          </p:nvSpPr>
          <p:spPr>
            <a:xfrm>
              <a:off x="381001" y="954906"/>
              <a:ext cx="5410199" cy="702444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tx1">
                    <a:lumMod val="0"/>
                    <a:lumOff val="100000"/>
                  </a:schemeClr>
                </a:gs>
                <a:gs pos="99000">
                  <a:schemeClr val="bg2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b="1">
                <a:solidFill>
                  <a:srgbClr val="273755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0" name="Rounded Rectangle 16"/>
            <p:cNvSpPr/>
            <p:nvPr/>
          </p:nvSpPr>
          <p:spPr>
            <a:xfrm>
              <a:off x="457200" y="1047750"/>
              <a:ext cx="5185886" cy="501775"/>
            </a:xfrm>
            <a:prstGeom prst="roundRect">
              <a:avLst>
                <a:gd name="adj" fmla="val 10715"/>
              </a:avLst>
            </a:prstGeom>
            <a:solidFill>
              <a:schemeClr val="bg2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b="1">
                <a:solidFill>
                  <a:srgbClr val="27375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TextBox 10"/>
            <p:cNvSpPr txBox="1"/>
            <p:nvPr/>
          </p:nvSpPr>
          <p:spPr bwMode="auto">
            <a:xfrm>
              <a:off x="452914" y="1031106"/>
              <a:ext cx="5257799" cy="431793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ru-RU" sz="15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Предоставление ежемесячной выплаты в связи с </a:t>
              </a:r>
              <a:r>
                <a:rPr lang="ru-RU" sz="1500" b="1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рождением</a:t>
              </a:r>
            </a:p>
            <a:p>
              <a:pPr lvl="0"/>
              <a:r>
                <a:rPr lang="ru-RU" sz="1500" b="1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ru-RU" sz="15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усыновлением) первого ребенка, чел.</a:t>
              </a:r>
            </a:p>
          </p:txBody>
        </p:sp>
      </p:grpSp>
      <p:sp>
        <p:nvSpPr>
          <p:cNvPr id="48" name="Rounded Rectangle 15"/>
          <p:cNvSpPr/>
          <p:nvPr/>
        </p:nvSpPr>
        <p:spPr>
          <a:xfrm>
            <a:off x="96003" y="3316995"/>
            <a:ext cx="5845607" cy="1094872"/>
          </a:xfrm>
          <a:prstGeom prst="roundRect">
            <a:avLst>
              <a:gd name="adj" fmla="val 10715"/>
            </a:avLst>
          </a:prstGeom>
          <a:gradFill flip="none" rotWithShape="1">
            <a:gsLst>
              <a:gs pos="0">
                <a:schemeClr val="tx1">
                  <a:lumMod val="0"/>
                  <a:lumOff val="100000"/>
                </a:schemeClr>
              </a:gs>
              <a:gs pos="99000">
                <a:schemeClr val="bg2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 b="1">
              <a:solidFill>
                <a:srgbClr val="273755"/>
              </a:solidFill>
              <a:cs typeface="Arial" panose="020B0604020202020204" pitchFamily="34" charset="0"/>
            </a:endParaRPr>
          </a:p>
        </p:txBody>
      </p:sp>
      <p:sp>
        <p:nvSpPr>
          <p:cNvPr id="49" name="Rounded Rectangle 16"/>
          <p:cNvSpPr/>
          <p:nvPr/>
        </p:nvSpPr>
        <p:spPr>
          <a:xfrm>
            <a:off x="165210" y="3398100"/>
            <a:ext cx="5605330" cy="932661"/>
          </a:xfrm>
          <a:prstGeom prst="roundRect">
            <a:avLst>
              <a:gd name="adj" fmla="val 10715"/>
            </a:avLst>
          </a:prstGeom>
          <a:solidFill>
            <a:schemeClr val="bg2">
              <a:lumMod val="20000"/>
              <a:lumOff val="80000"/>
            </a:schemeClr>
          </a:solidFill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b="1">
              <a:solidFill>
                <a:srgbClr val="2737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10"/>
          <p:cNvSpPr txBox="1"/>
          <p:nvPr/>
        </p:nvSpPr>
        <p:spPr bwMode="auto">
          <a:xfrm>
            <a:off x="180301" y="3514989"/>
            <a:ext cx="5655489" cy="7848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Предоставление ежемесячной денежной выплаты при рождении 3-го и последующих детей в многодетных семьях, имеющих </a:t>
            </a:r>
            <a:endParaRPr lang="ru-RU" sz="1500" b="1" dirty="0" smtClean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15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среднедушевой </a:t>
            </a:r>
            <a:r>
              <a:rPr lang="ru-RU" sz="15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доход ниже среднедушевого дохода, чел.</a:t>
            </a:r>
          </a:p>
        </p:txBody>
      </p:sp>
      <p:grpSp>
        <p:nvGrpSpPr>
          <p:cNvPr id="55" name="Группа 54"/>
          <p:cNvGrpSpPr/>
          <p:nvPr/>
        </p:nvGrpSpPr>
        <p:grpSpPr>
          <a:xfrm>
            <a:off x="122236" y="4575201"/>
            <a:ext cx="5845608" cy="901249"/>
            <a:chOff x="381001" y="954906"/>
            <a:chExt cx="5410199" cy="702444"/>
          </a:xfrm>
        </p:grpSpPr>
        <p:sp>
          <p:nvSpPr>
            <p:cNvPr id="56" name="Rounded Rectangle 15"/>
            <p:cNvSpPr/>
            <p:nvPr/>
          </p:nvSpPr>
          <p:spPr>
            <a:xfrm>
              <a:off x="381001" y="954906"/>
              <a:ext cx="5410199" cy="702444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tx1">
                    <a:lumMod val="0"/>
                    <a:lumOff val="100000"/>
                  </a:schemeClr>
                </a:gs>
                <a:gs pos="99000">
                  <a:schemeClr val="bg2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b="1">
                <a:solidFill>
                  <a:srgbClr val="273755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2" name="Rounded Rectangle 16"/>
            <p:cNvSpPr/>
            <p:nvPr/>
          </p:nvSpPr>
          <p:spPr>
            <a:xfrm>
              <a:off x="457200" y="1047750"/>
              <a:ext cx="5185886" cy="501775"/>
            </a:xfrm>
            <a:prstGeom prst="roundRect">
              <a:avLst>
                <a:gd name="adj" fmla="val 10715"/>
              </a:avLst>
            </a:prstGeom>
            <a:solidFill>
              <a:schemeClr val="bg2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b="1">
                <a:solidFill>
                  <a:srgbClr val="27375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TextBox 10"/>
            <p:cNvSpPr txBox="1"/>
            <p:nvPr/>
          </p:nvSpPr>
          <p:spPr bwMode="auto">
            <a:xfrm>
              <a:off x="409405" y="1027152"/>
              <a:ext cx="5257799" cy="431793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5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Предоставление сертификата на получение областного семейного капитала, чел</a:t>
              </a:r>
              <a:r>
                <a:rPr lang="ru-RU" sz="1500" b="1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endParaRPr lang="ru-RU" sz="15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110321" y="5605728"/>
            <a:ext cx="5845608" cy="780219"/>
            <a:chOff x="381001" y="954906"/>
            <a:chExt cx="5410199" cy="702444"/>
          </a:xfrm>
        </p:grpSpPr>
        <p:sp>
          <p:nvSpPr>
            <p:cNvPr id="65" name="Rounded Rectangle 15"/>
            <p:cNvSpPr/>
            <p:nvPr/>
          </p:nvSpPr>
          <p:spPr>
            <a:xfrm>
              <a:off x="381001" y="954906"/>
              <a:ext cx="5410199" cy="702444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tx1">
                    <a:lumMod val="0"/>
                    <a:lumOff val="100000"/>
                  </a:schemeClr>
                </a:gs>
                <a:gs pos="99000">
                  <a:schemeClr val="bg2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b="1">
                <a:solidFill>
                  <a:srgbClr val="273755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6" name="Rounded Rectangle 16"/>
            <p:cNvSpPr/>
            <p:nvPr/>
          </p:nvSpPr>
          <p:spPr>
            <a:xfrm>
              <a:off x="457200" y="1047750"/>
              <a:ext cx="5185886" cy="501775"/>
            </a:xfrm>
            <a:prstGeom prst="roundRect">
              <a:avLst>
                <a:gd name="adj" fmla="val 10715"/>
              </a:avLst>
            </a:prstGeom>
            <a:solidFill>
              <a:schemeClr val="bg2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b="1">
                <a:solidFill>
                  <a:srgbClr val="27375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TextBox 10"/>
            <p:cNvSpPr txBox="1"/>
            <p:nvPr/>
          </p:nvSpPr>
          <p:spPr bwMode="auto">
            <a:xfrm>
              <a:off x="409405" y="954906"/>
              <a:ext cx="5257799" cy="526483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Предоставление дополнительного пособия при рождении </a:t>
              </a:r>
              <a:endPara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r>
                <a:rPr lang="ru-RU" sz="1600" b="1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ребенка </a:t>
              </a:r>
              <a:r>
                <a:rPr lang="ru-RU" sz="1600" b="1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в молодой семье, чел.</a:t>
              </a: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1619672" y="260648"/>
            <a:ext cx="6768752" cy="1054909"/>
            <a:chOff x="107260" y="438150"/>
            <a:chExt cx="5628468" cy="702444"/>
          </a:xfrm>
        </p:grpSpPr>
        <p:sp>
          <p:nvSpPr>
            <p:cNvPr id="74" name="Rounded Rectangle 15"/>
            <p:cNvSpPr/>
            <p:nvPr/>
          </p:nvSpPr>
          <p:spPr>
            <a:xfrm>
              <a:off x="107260" y="438150"/>
              <a:ext cx="5628468" cy="702444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tx1">
                    <a:lumMod val="0"/>
                    <a:lumOff val="100000"/>
                  </a:schemeClr>
                </a:gs>
                <a:gs pos="99000">
                  <a:schemeClr val="bg2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 b="1">
                <a:solidFill>
                  <a:srgbClr val="273755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5" name="Rounded Rectangle 16"/>
            <p:cNvSpPr/>
            <p:nvPr/>
          </p:nvSpPr>
          <p:spPr>
            <a:xfrm>
              <a:off x="179173" y="496289"/>
              <a:ext cx="5460209" cy="501775"/>
            </a:xfrm>
            <a:prstGeom prst="roundRect">
              <a:avLst>
                <a:gd name="adj" fmla="val 10715"/>
              </a:avLst>
            </a:prstGeom>
            <a:solidFill>
              <a:schemeClr val="bg2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b="1">
                <a:solidFill>
                  <a:srgbClr val="27375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TextBox 10"/>
            <p:cNvSpPr txBox="1"/>
            <p:nvPr/>
          </p:nvSpPr>
          <p:spPr bwMode="auto">
            <a:xfrm>
              <a:off x="179174" y="531291"/>
              <a:ext cx="5460136" cy="37763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600"/>
                </a:spcBef>
              </a:pPr>
              <a:r>
                <a:rPr lang="ru-RU" sz="1600" b="1" dirty="0">
                  <a:solidFill>
                    <a:srgbClr val="27375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Финансовая поддержка семей при рождении детей</a:t>
              </a:r>
            </a:p>
          </p:txBody>
        </p:sp>
      </p:grpSp>
      <p:pic>
        <p:nvPicPr>
          <p:cNvPr id="9218" name="Picture 2" descr="C:\Users\Одинцова Ирина\Desktop\1554881432_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17" y="221523"/>
            <a:ext cx="1361728" cy="101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89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619672" y="255144"/>
            <a:ext cx="6585765" cy="989730"/>
            <a:chOff x="107260" y="438150"/>
            <a:chExt cx="5628468" cy="702444"/>
          </a:xfrm>
        </p:grpSpPr>
        <p:sp>
          <p:nvSpPr>
            <p:cNvPr id="5" name="Rounded Rectangle 15"/>
            <p:cNvSpPr/>
            <p:nvPr/>
          </p:nvSpPr>
          <p:spPr>
            <a:xfrm>
              <a:off x="107260" y="438150"/>
              <a:ext cx="5628468" cy="702444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tx1">
                    <a:lumMod val="0"/>
                    <a:lumOff val="100000"/>
                  </a:schemeClr>
                </a:gs>
                <a:gs pos="99000">
                  <a:schemeClr val="bg2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 b="1">
                <a:solidFill>
                  <a:srgbClr val="273755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" name="Rounded Rectangle 16"/>
            <p:cNvSpPr/>
            <p:nvPr/>
          </p:nvSpPr>
          <p:spPr>
            <a:xfrm>
              <a:off x="179173" y="496289"/>
              <a:ext cx="5460209" cy="501775"/>
            </a:xfrm>
            <a:prstGeom prst="roundRect">
              <a:avLst>
                <a:gd name="adj" fmla="val 10715"/>
              </a:avLst>
            </a:prstGeom>
            <a:solidFill>
              <a:schemeClr val="bg2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b="1">
                <a:solidFill>
                  <a:srgbClr val="27375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10"/>
            <p:cNvSpPr txBox="1"/>
            <p:nvPr/>
          </p:nvSpPr>
          <p:spPr bwMode="auto">
            <a:xfrm>
              <a:off x="179174" y="531291"/>
              <a:ext cx="5460136" cy="37763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600"/>
                </a:spcBef>
              </a:pPr>
              <a:r>
                <a:rPr lang="ru-RU" sz="1600" b="1" dirty="0">
                  <a:solidFill>
                    <a:srgbClr val="27375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Финансовая поддержка семей при рождении детей</a:t>
              </a:r>
            </a:p>
          </p:txBody>
        </p:sp>
      </p:grpSp>
      <p:sp>
        <p:nvSpPr>
          <p:cNvPr id="13" name="Rounded Rectangle 39"/>
          <p:cNvSpPr/>
          <p:nvPr/>
        </p:nvSpPr>
        <p:spPr>
          <a:xfrm>
            <a:off x="1703816" y="1844824"/>
            <a:ext cx="6688434" cy="4536504"/>
          </a:xfrm>
          <a:prstGeom prst="roundRect">
            <a:avLst>
              <a:gd name="adj" fmla="val 10715"/>
            </a:avLst>
          </a:prstGeom>
          <a:solidFill>
            <a:schemeClr val="bg2">
              <a:lumMod val="20000"/>
              <a:lumOff val="80000"/>
            </a:schemeClr>
          </a:solidFill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chemeClr val="tx1"/>
                </a:solidFill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</a:rPr>
              <a:t>Система </a:t>
            </a:r>
            <a:r>
              <a:rPr lang="ru-RU" sz="1600" b="1" dirty="0">
                <a:solidFill>
                  <a:schemeClr val="tx1"/>
                </a:solidFill>
              </a:rPr>
              <a:t>мер финансовой поддержки семей с детьми, предусмотренная к внедрению на федеральном и региональном уровнях, будет способствовать осуществлению долгосрочного планирования личных финансов на всех этапах жизнедеятельности семьи, позволит компенсировать в среднем до 50% утраченных доходов семьи.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	Наиболее </a:t>
            </a:r>
            <a:r>
              <a:rPr lang="ru-RU" sz="1600" b="1" dirty="0">
                <a:solidFill>
                  <a:schemeClr val="tx1"/>
                </a:solidFill>
              </a:rPr>
              <a:t>экономически активные родители получат поддержку государства, и, таким образом, предлагаемые меры окажут влияние на демографическое поведение, предотвратив откладывание родителями решения о рождении ребенка на более поздний период.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	Кроме </a:t>
            </a:r>
            <a:r>
              <a:rPr lang="ru-RU" sz="1600" b="1" dirty="0">
                <a:solidFill>
                  <a:schemeClr val="tx1"/>
                </a:solidFill>
              </a:rPr>
              <a:t>того, осуществление данных выплат будет способствовать частичной компенсации выпадающих доходов семей в период, когда при возрастающих расходах семьи работает и получает доход от трудовой деятельности в полном объеме только один из родителей и приблизит уровень дохода семьи с ребенком (детьми) к среднедушевому доходу семьи до рождения ребенка (детей). </a:t>
            </a:r>
          </a:p>
        </p:txBody>
      </p:sp>
      <p:pic>
        <p:nvPicPr>
          <p:cNvPr id="8194" name="Picture 2" descr="C:\Users\Одинцова Ирина\Desktop\1554881432_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5144"/>
            <a:ext cx="1512169" cy="113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858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1512169" y="90915"/>
            <a:ext cx="7308304" cy="1393869"/>
            <a:chOff x="1060977" y="387008"/>
            <a:chExt cx="6940024" cy="736941"/>
          </a:xfrm>
        </p:grpSpPr>
        <p:sp>
          <p:nvSpPr>
            <p:cNvPr id="15" name="Rounded Rectangle 15"/>
            <p:cNvSpPr/>
            <p:nvPr/>
          </p:nvSpPr>
          <p:spPr>
            <a:xfrm>
              <a:off x="1060977" y="387008"/>
              <a:ext cx="6940024" cy="736941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</a:schemeClr>
                </a:gs>
                <a:gs pos="99000">
                  <a:schemeClr val="tx2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b="1">
                <a:solidFill>
                  <a:srgbClr val="00206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1413239" y="448707"/>
              <a:ext cx="6090080" cy="526416"/>
            </a:xfrm>
            <a:prstGeom prst="roundRect">
              <a:avLst>
                <a:gd name="adj" fmla="val 10715"/>
              </a:avLst>
            </a:prstGeom>
            <a:solidFill>
              <a:schemeClr val="tx2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0"/>
            <p:cNvSpPr txBox="1"/>
            <p:nvPr/>
          </p:nvSpPr>
          <p:spPr bwMode="auto">
            <a:xfrm>
              <a:off x="1067159" y="531078"/>
              <a:ext cx="6436774" cy="250233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 alt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390604" y="2060848"/>
            <a:ext cx="8747886" cy="4497854"/>
            <a:chOff x="152400" y="1642399"/>
            <a:chExt cx="8747886" cy="3080855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52400" y="1642399"/>
              <a:ext cx="8530854" cy="2529551"/>
              <a:chOff x="152400" y="1487953"/>
              <a:chExt cx="8530854" cy="2672407"/>
            </a:xfrm>
          </p:grpSpPr>
          <p:sp>
            <p:nvSpPr>
              <p:cNvPr id="4" name="Полилиния 3"/>
              <p:cNvSpPr/>
              <p:nvPr/>
            </p:nvSpPr>
            <p:spPr>
              <a:xfrm>
                <a:off x="152400" y="1556948"/>
                <a:ext cx="520414" cy="743447"/>
              </a:xfrm>
              <a:custGeom>
                <a:avLst/>
                <a:gdLst>
                  <a:gd name="connsiteX0" fmla="*/ 0 w 743446"/>
                  <a:gd name="connsiteY0" fmla="*/ 0 h 520412"/>
                  <a:gd name="connsiteX1" fmla="*/ 483240 w 743446"/>
                  <a:gd name="connsiteY1" fmla="*/ 0 h 520412"/>
                  <a:gd name="connsiteX2" fmla="*/ 743446 w 743446"/>
                  <a:gd name="connsiteY2" fmla="*/ 260206 h 520412"/>
                  <a:gd name="connsiteX3" fmla="*/ 483240 w 743446"/>
                  <a:gd name="connsiteY3" fmla="*/ 520412 h 520412"/>
                  <a:gd name="connsiteX4" fmla="*/ 0 w 743446"/>
                  <a:gd name="connsiteY4" fmla="*/ 520412 h 520412"/>
                  <a:gd name="connsiteX5" fmla="*/ 260206 w 743446"/>
                  <a:gd name="connsiteY5" fmla="*/ 260206 h 520412"/>
                  <a:gd name="connsiteX6" fmla="*/ 0 w 743446"/>
                  <a:gd name="connsiteY6" fmla="*/ 0 h 520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3446" h="520412">
                    <a:moveTo>
                      <a:pt x="743446" y="0"/>
                    </a:moveTo>
                    <a:lnTo>
                      <a:pt x="743446" y="338268"/>
                    </a:lnTo>
                    <a:lnTo>
                      <a:pt x="371723" y="520412"/>
                    </a:lnTo>
                    <a:lnTo>
                      <a:pt x="0" y="338268"/>
                    </a:lnTo>
                    <a:lnTo>
                      <a:pt x="0" y="0"/>
                    </a:lnTo>
                    <a:lnTo>
                      <a:pt x="371723" y="182144"/>
                    </a:lnTo>
                    <a:lnTo>
                      <a:pt x="74344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>
                <a:solidFill>
                  <a:schemeClr val="accent1"/>
                </a:solidFill>
              </a:ln>
              <a:effectLst>
                <a:outerShdw blurRad="114300" dist="165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>
                  <a:rot lat="0" lon="0" rev="7500000"/>
                </a:lightRig>
              </a:scene3d>
              <a:sp3d prstMaterial="plastic">
                <a:bevelB prst="convex"/>
              </a:sp3d>
            </p:spPr>
            <p:style>
              <a:lnRef idx="0">
                <a:schemeClr val="accent5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526" tIns="269732" rIns="9526" bIns="269731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800" b="1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30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ru-RU" sz="1300" b="1" kern="12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" name="Полилиния 4"/>
              <p:cNvSpPr/>
              <p:nvPr/>
            </p:nvSpPr>
            <p:spPr>
              <a:xfrm>
                <a:off x="672814" y="1487953"/>
                <a:ext cx="6489985" cy="545988"/>
              </a:xfrm>
              <a:custGeom>
                <a:avLst/>
                <a:gdLst>
                  <a:gd name="connsiteX0" fmla="*/ 80541 w 483239"/>
                  <a:gd name="connsiteY0" fmla="*/ 0 h 6489987"/>
                  <a:gd name="connsiteX1" fmla="*/ 402698 w 483239"/>
                  <a:gd name="connsiteY1" fmla="*/ 0 h 6489987"/>
                  <a:gd name="connsiteX2" fmla="*/ 483239 w 483239"/>
                  <a:gd name="connsiteY2" fmla="*/ 80541 h 6489987"/>
                  <a:gd name="connsiteX3" fmla="*/ 483239 w 483239"/>
                  <a:gd name="connsiteY3" fmla="*/ 6489987 h 6489987"/>
                  <a:gd name="connsiteX4" fmla="*/ 483239 w 483239"/>
                  <a:gd name="connsiteY4" fmla="*/ 6489987 h 6489987"/>
                  <a:gd name="connsiteX5" fmla="*/ 0 w 483239"/>
                  <a:gd name="connsiteY5" fmla="*/ 6489987 h 6489987"/>
                  <a:gd name="connsiteX6" fmla="*/ 0 w 483239"/>
                  <a:gd name="connsiteY6" fmla="*/ 6489987 h 6489987"/>
                  <a:gd name="connsiteX7" fmla="*/ 0 w 483239"/>
                  <a:gd name="connsiteY7" fmla="*/ 80541 h 6489987"/>
                  <a:gd name="connsiteX8" fmla="*/ 80541 w 483239"/>
                  <a:gd name="connsiteY8" fmla="*/ 0 h 6489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3239" h="6489987">
                    <a:moveTo>
                      <a:pt x="483239" y="1081685"/>
                    </a:moveTo>
                    <a:lnTo>
                      <a:pt x="483239" y="5408302"/>
                    </a:lnTo>
                    <a:cubicBezTo>
                      <a:pt x="483239" y="6005702"/>
                      <a:pt x="480554" y="6489980"/>
                      <a:pt x="477242" y="6489980"/>
                    </a:cubicBezTo>
                    <a:lnTo>
                      <a:pt x="0" y="6489980"/>
                    </a:lnTo>
                    <a:lnTo>
                      <a:pt x="0" y="648998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477242" y="7"/>
                    </a:lnTo>
                    <a:cubicBezTo>
                      <a:pt x="480554" y="7"/>
                      <a:pt x="483239" y="484285"/>
                      <a:pt x="483239" y="1081685"/>
                    </a:cubicBezTo>
                    <a:close/>
                  </a:path>
                </a:pathLst>
              </a:custGeom>
              <a:ln>
                <a:solidFill>
                  <a:srgbClr val="3366CC"/>
                </a:solidFill>
              </a:ln>
              <a:effectLst>
                <a:outerShdw blurRad="114300" dist="165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>
                  <a:rot lat="0" lon="0" rev="7500000"/>
                </a:lightRig>
              </a:scene3d>
              <a:sp3d extrusionH="190500" prstMaterial="dkEdge">
                <a:contourClr>
                  <a:schemeClr val="bg1"/>
                </a:contourClr>
              </a:sp3d>
            </p:spPr>
            <p:style>
              <a:lnRef idx="1">
                <a:schemeClr val="accent5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13792" tIns="33751" rIns="33750" bIns="33751" numCol="1" spcCol="1270" anchor="ctr" anchorCtr="0">
                <a:noAutofit/>
              </a:bodyPr>
              <a:lstStyle/>
              <a:p>
                <a:pPr marL="0" lvl="1" algn="l" defTabSz="711200">
                  <a:lnSpc>
                    <a:spcPct val="90000"/>
                  </a:lnSpc>
                  <a:spcAft>
                    <a:spcPct val="15000"/>
                  </a:spcAft>
                </a:pPr>
                <a:r>
                  <a:rPr lang="ru-RU" sz="13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Предоставление в течении всех шести лет действия национального проекта (по 31.12.2024 г.) </a:t>
                </a:r>
                <a:r>
                  <a:rPr lang="ru-RU" sz="13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ежемесячных выплат с в связи с рождением (усыновлением) первого ребенка </a:t>
                </a:r>
                <a:r>
                  <a:rPr lang="ru-RU" sz="13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нуждающимся семьям, в которых среднедушевой доход семьи не превышает 1,5 кратную величину прожиточного минимума</a:t>
                </a:r>
                <a:endParaRPr lang="ru-RU" sz="1300" b="1" kern="1200" dirty="0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Полилиния 5"/>
              <p:cNvSpPr/>
              <p:nvPr/>
            </p:nvSpPr>
            <p:spPr>
              <a:xfrm>
                <a:off x="609600" y="2176938"/>
                <a:ext cx="520414" cy="743446"/>
              </a:xfrm>
              <a:custGeom>
                <a:avLst/>
                <a:gdLst>
                  <a:gd name="connsiteX0" fmla="*/ 0 w 743446"/>
                  <a:gd name="connsiteY0" fmla="*/ 0 h 520412"/>
                  <a:gd name="connsiteX1" fmla="*/ 483240 w 743446"/>
                  <a:gd name="connsiteY1" fmla="*/ 0 h 520412"/>
                  <a:gd name="connsiteX2" fmla="*/ 743446 w 743446"/>
                  <a:gd name="connsiteY2" fmla="*/ 260206 h 520412"/>
                  <a:gd name="connsiteX3" fmla="*/ 483240 w 743446"/>
                  <a:gd name="connsiteY3" fmla="*/ 520412 h 520412"/>
                  <a:gd name="connsiteX4" fmla="*/ 0 w 743446"/>
                  <a:gd name="connsiteY4" fmla="*/ 520412 h 520412"/>
                  <a:gd name="connsiteX5" fmla="*/ 260206 w 743446"/>
                  <a:gd name="connsiteY5" fmla="*/ 260206 h 520412"/>
                  <a:gd name="connsiteX6" fmla="*/ 0 w 743446"/>
                  <a:gd name="connsiteY6" fmla="*/ 0 h 520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3446" h="520412">
                    <a:moveTo>
                      <a:pt x="743446" y="0"/>
                    </a:moveTo>
                    <a:lnTo>
                      <a:pt x="743446" y="338268"/>
                    </a:lnTo>
                    <a:lnTo>
                      <a:pt x="371723" y="520412"/>
                    </a:lnTo>
                    <a:lnTo>
                      <a:pt x="0" y="338268"/>
                    </a:lnTo>
                    <a:lnTo>
                      <a:pt x="0" y="0"/>
                    </a:lnTo>
                    <a:lnTo>
                      <a:pt x="371723" y="182144"/>
                    </a:lnTo>
                    <a:lnTo>
                      <a:pt x="74344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5">
                      <a:lumMod val="20000"/>
                      <a:lumOff val="80000"/>
                    </a:schemeClr>
                  </a:gs>
                </a:gsLst>
              </a:gradFill>
              <a:ln>
                <a:solidFill>
                  <a:srgbClr val="3366CC"/>
                </a:solidFill>
              </a:ln>
              <a:effectLst>
                <a:outerShdw blurRad="114300" dist="165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>
                  <a:rot lat="0" lon="0" rev="7500000"/>
                </a:lightRig>
              </a:scene3d>
              <a:sp3d prstMaterial="plastic">
                <a:bevelB prst="convex"/>
              </a:sp3d>
            </p:spPr>
            <p:style>
              <a:lnRef idx="0">
                <a:schemeClr val="accent5">
                  <a:hueOff val="3208174"/>
                  <a:satOff val="14583"/>
                  <a:lumOff val="-8529"/>
                  <a:alphaOff val="0"/>
                </a:schemeClr>
              </a:lnRef>
              <a:fillRef idx="3">
                <a:schemeClr val="accent5">
                  <a:hueOff val="3208174"/>
                  <a:satOff val="14583"/>
                  <a:lumOff val="-8529"/>
                  <a:alphaOff val="0"/>
                </a:schemeClr>
              </a:fillRef>
              <a:effectRef idx="2">
                <a:schemeClr val="accent5">
                  <a:hueOff val="3208174"/>
                  <a:satOff val="14583"/>
                  <a:lumOff val="-8529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526" tIns="269731" rIns="9526" bIns="269731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800" b="1" kern="1200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300" b="1" kern="1200" dirty="0" smtClea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ru-RU" sz="1300" b="1" kern="12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Полилиния 6"/>
              <p:cNvSpPr/>
              <p:nvPr/>
            </p:nvSpPr>
            <p:spPr>
              <a:xfrm>
                <a:off x="1130011" y="2176938"/>
                <a:ext cx="6870989" cy="483241"/>
              </a:xfrm>
              <a:custGeom>
                <a:avLst/>
                <a:gdLst>
                  <a:gd name="connsiteX0" fmla="*/ 80541 w 483239"/>
                  <a:gd name="connsiteY0" fmla="*/ 0 h 6489987"/>
                  <a:gd name="connsiteX1" fmla="*/ 402698 w 483239"/>
                  <a:gd name="connsiteY1" fmla="*/ 0 h 6489987"/>
                  <a:gd name="connsiteX2" fmla="*/ 483239 w 483239"/>
                  <a:gd name="connsiteY2" fmla="*/ 80541 h 6489987"/>
                  <a:gd name="connsiteX3" fmla="*/ 483239 w 483239"/>
                  <a:gd name="connsiteY3" fmla="*/ 6489987 h 6489987"/>
                  <a:gd name="connsiteX4" fmla="*/ 483239 w 483239"/>
                  <a:gd name="connsiteY4" fmla="*/ 6489987 h 6489987"/>
                  <a:gd name="connsiteX5" fmla="*/ 0 w 483239"/>
                  <a:gd name="connsiteY5" fmla="*/ 6489987 h 6489987"/>
                  <a:gd name="connsiteX6" fmla="*/ 0 w 483239"/>
                  <a:gd name="connsiteY6" fmla="*/ 6489987 h 6489987"/>
                  <a:gd name="connsiteX7" fmla="*/ 0 w 483239"/>
                  <a:gd name="connsiteY7" fmla="*/ 80541 h 6489987"/>
                  <a:gd name="connsiteX8" fmla="*/ 80541 w 483239"/>
                  <a:gd name="connsiteY8" fmla="*/ 0 h 6489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3239" h="6489987">
                    <a:moveTo>
                      <a:pt x="483239" y="1081685"/>
                    </a:moveTo>
                    <a:lnTo>
                      <a:pt x="483239" y="5408302"/>
                    </a:lnTo>
                    <a:cubicBezTo>
                      <a:pt x="483239" y="6005702"/>
                      <a:pt x="480554" y="6489980"/>
                      <a:pt x="477242" y="6489980"/>
                    </a:cubicBezTo>
                    <a:lnTo>
                      <a:pt x="0" y="6489980"/>
                    </a:lnTo>
                    <a:lnTo>
                      <a:pt x="0" y="648998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477242" y="7"/>
                    </a:lnTo>
                    <a:cubicBezTo>
                      <a:pt x="480554" y="7"/>
                      <a:pt x="483239" y="484285"/>
                      <a:pt x="483239" y="1081685"/>
                    </a:cubicBezTo>
                    <a:close/>
                  </a:path>
                </a:pathLst>
              </a:custGeom>
              <a:ln>
                <a:solidFill>
                  <a:srgbClr val="3366CC"/>
                </a:solidFill>
              </a:ln>
              <a:effectLst>
                <a:outerShdw blurRad="114300" dist="165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>
                  <a:rot lat="0" lon="0" rev="7500000"/>
                </a:lightRig>
              </a:scene3d>
              <a:sp3d extrusionH="190500" prstMaterial="dkEdge">
                <a:contourClr>
                  <a:schemeClr val="bg1"/>
                </a:contourClr>
              </a:sp3d>
            </p:spPr>
            <p:style>
              <a:lnRef idx="1">
                <a:schemeClr val="accent5">
                  <a:hueOff val="3208174"/>
                  <a:satOff val="14583"/>
                  <a:lumOff val="-8529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13792" tIns="33751" rIns="33750" bIns="33751" numCol="1" spcCol="1270" anchor="ctr" anchorCtr="0">
                <a:noAutofit/>
              </a:bodyPr>
              <a:lstStyle/>
              <a:p>
                <a:pPr marL="0" lvl="1" algn="l" defTabSz="711200">
                  <a:lnSpc>
                    <a:spcPct val="90000"/>
                  </a:lnSpc>
                  <a:spcAft>
                    <a:spcPct val="15000"/>
                  </a:spcAft>
                </a:pPr>
                <a:r>
                  <a:rPr lang="ru-RU" sz="1300" kern="1200" dirty="0" smtClean="0">
                    <a:solidFill>
                      <a:schemeClr val="tx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Предоставление до 31.12.2021 г. Государственных сертификатов на </a:t>
                </a:r>
                <a:r>
                  <a:rPr lang="ru-RU" sz="1300" b="1" kern="1200" dirty="0" smtClean="0">
                    <a:solidFill>
                      <a:schemeClr val="tx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материнский  (семейный) капитал</a:t>
                </a:r>
                <a:r>
                  <a:rPr lang="ru-RU" sz="1300" kern="1200" dirty="0" smtClean="0">
                    <a:solidFill>
                      <a:schemeClr val="tx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семьям, имеющим двух и более детей.</a:t>
                </a:r>
                <a:endParaRPr lang="ru-RU" sz="1300" kern="1200" dirty="0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Полилиния 7"/>
              <p:cNvSpPr/>
              <p:nvPr/>
            </p:nvSpPr>
            <p:spPr>
              <a:xfrm>
                <a:off x="1143000" y="2796926"/>
                <a:ext cx="520414" cy="743446"/>
              </a:xfrm>
              <a:custGeom>
                <a:avLst/>
                <a:gdLst>
                  <a:gd name="connsiteX0" fmla="*/ 0 w 743446"/>
                  <a:gd name="connsiteY0" fmla="*/ 0 h 520412"/>
                  <a:gd name="connsiteX1" fmla="*/ 483240 w 743446"/>
                  <a:gd name="connsiteY1" fmla="*/ 0 h 520412"/>
                  <a:gd name="connsiteX2" fmla="*/ 743446 w 743446"/>
                  <a:gd name="connsiteY2" fmla="*/ 260206 h 520412"/>
                  <a:gd name="connsiteX3" fmla="*/ 483240 w 743446"/>
                  <a:gd name="connsiteY3" fmla="*/ 520412 h 520412"/>
                  <a:gd name="connsiteX4" fmla="*/ 0 w 743446"/>
                  <a:gd name="connsiteY4" fmla="*/ 520412 h 520412"/>
                  <a:gd name="connsiteX5" fmla="*/ 260206 w 743446"/>
                  <a:gd name="connsiteY5" fmla="*/ 260206 h 520412"/>
                  <a:gd name="connsiteX6" fmla="*/ 0 w 743446"/>
                  <a:gd name="connsiteY6" fmla="*/ 0 h 520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3446" h="520412">
                    <a:moveTo>
                      <a:pt x="743446" y="0"/>
                    </a:moveTo>
                    <a:lnTo>
                      <a:pt x="743446" y="338268"/>
                    </a:lnTo>
                    <a:lnTo>
                      <a:pt x="371723" y="520412"/>
                    </a:lnTo>
                    <a:lnTo>
                      <a:pt x="0" y="338268"/>
                    </a:lnTo>
                    <a:lnTo>
                      <a:pt x="0" y="0"/>
                    </a:lnTo>
                    <a:lnTo>
                      <a:pt x="371723" y="182144"/>
                    </a:lnTo>
                    <a:lnTo>
                      <a:pt x="74344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5">
                      <a:lumMod val="20000"/>
                      <a:lumOff val="80000"/>
                    </a:schemeClr>
                  </a:gs>
                </a:gsLst>
                <a:lin ang="16200000" scaled="0"/>
              </a:gradFill>
              <a:ln>
                <a:solidFill>
                  <a:srgbClr val="3366CC"/>
                </a:solidFill>
              </a:ln>
              <a:effectLst>
                <a:outerShdw blurRad="114300" dist="165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>
                  <a:rot lat="0" lon="0" rev="7500000"/>
                </a:lightRig>
              </a:scene3d>
              <a:sp3d prstMaterial="plastic">
                <a:bevelB prst="convex"/>
              </a:sp3d>
            </p:spPr>
            <p:style>
              <a:lnRef idx="0">
                <a:schemeClr val="accent5">
                  <a:hueOff val="6416348"/>
                  <a:satOff val="29167"/>
                  <a:lumOff val="-17059"/>
                  <a:alphaOff val="0"/>
                </a:schemeClr>
              </a:lnRef>
              <a:fillRef idx="3">
                <a:schemeClr val="accent5">
                  <a:hueOff val="6416348"/>
                  <a:satOff val="29167"/>
                  <a:lumOff val="-17059"/>
                  <a:alphaOff val="0"/>
                </a:schemeClr>
              </a:fillRef>
              <a:effectRef idx="2">
                <a:schemeClr val="accent5">
                  <a:hueOff val="6416348"/>
                  <a:satOff val="29167"/>
                  <a:lumOff val="-17059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526" tIns="269731" rIns="9526" bIns="269731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800" b="1" kern="1200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300" b="1" dirty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endParaRPr lang="ru-RU" sz="1300" b="1" kern="1200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Полилиния 8"/>
              <p:cNvSpPr/>
              <p:nvPr/>
            </p:nvSpPr>
            <p:spPr>
              <a:xfrm>
                <a:off x="1663412" y="2796928"/>
                <a:ext cx="6718588" cy="483240"/>
              </a:xfrm>
              <a:custGeom>
                <a:avLst/>
                <a:gdLst>
                  <a:gd name="connsiteX0" fmla="*/ 80541 w 483239"/>
                  <a:gd name="connsiteY0" fmla="*/ 0 h 6489987"/>
                  <a:gd name="connsiteX1" fmla="*/ 402698 w 483239"/>
                  <a:gd name="connsiteY1" fmla="*/ 0 h 6489987"/>
                  <a:gd name="connsiteX2" fmla="*/ 483239 w 483239"/>
                  <a:gd name="connsiteY2" fmla="*/ 80541 h 6489987"/>
                  <a:gd name="connsiteX3" fmla="*/ 483239 w 483239"/>
                  <a:gd name="connsiteY3" fmla="*/ 6489987 h 6489987"/>
                  <a:gd name="connsiteX4" fmla="*/ 483239 w 483239"/>
                  <a:gd name="connsiteY4" fmla="*/ 6489987 h 6489987"/>
                  <a:gd name="connsiteX5" fmla="*/ 0 w 483239"/>
                  <a:gd name="connsiteY5" fmla="*/ 6489987 h 6489987"/>
                  <a:gd name="connsiteX6" fmla="*/ 0 w 483239"/>
                  <a:gd name="connsiteY6" fmla="*/ 6489987 h 6489987"/>
                  <a:gd name="connsiteX7" fmla="*/ 0 w 483239"/>
                  <a:gd name="connsiteY7" fmla="*/ 80541 h 6489987"/>
                  <a:gd name="connsiteX8" fmla="*/ 80541 w 483239"/>
                  <a:gd name="connsiteY8" fmla="*/ 0 h 6489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3239" h="6489987">
                    <a:moveTo>
                      <a:pt x="483239" y="1081685"/>
                    </a:moveTo>
                    <a:lnTo>
                      <a:pt x="483239" y="5408302"/>
                    </a:lnTo>
                    <a:cubicBezTo>
                      <a:pt x="483239" y="6005702"/>
                      <a:pt x="480554" y="6489980"/>
                      <a:pt x="477242" y="6489980"/>
                    </a:cubicBezTo>
                    <a:lnTo>
                      <a:pt x="0" y="6489980"/>
                    </a:lnTo>
                    <a:lnTo>
                      <a:pt x="0" y="648998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477242" y="7"/>
                    </a:lnTo>
                    <a:cubicBezTo>
                      <a:pt x="480554" y="7"/>
                      <a:pt x="483239" y="484285"/>
                      <a:pt x="483239" y="1081685"/>
                    </a:cubicBezTo>
                    <a:close/>
                  </a:path>
                </a:pathLst>
              </a:custGeom>
              <a:ln>
                <a:solidFill>
                  <a:srgbClr val="3366CC"/>
                </a:solidFill>
              </a:ln>
              <a:effectLst>
                <a:outerShdw blurRad="114300" dist="165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>
                  <a:rot lat="0" lon="0" rev="7500000"/>
                </a:lightRig>
              </a:scene3d>
              <a:sp3d extrusionH="190500" prstMaterial="dkEdge">
                <a:contourClr>
                  <a:schemeClr val="bg1"/>
                </a:contourClr>
              </a:sp3d>
            </p:spPr>
            <p:style>
              <a:lnRef idx="1">
                <a:schemeClr val="accent5">
                  <a:hueOff val="6416348"/>
                  <a:satOff val="29167"/>
                  <a:lumOff val="-17059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13792" tIns="33750" rIns="33750" bIns="33751" numCol="1" spcCol="1270" anchor="ctr" anchorCtr="0">
                <a:noAutofit/>
              </a:bodyPr>
              <a:lstStyle/>
              <a:p>
                <a:pPr marL="0" lvl="1" algn="l" defTabSz="711200">
                  <a:lnSpc>
                    <a:spcPct val="90000"/>
                  </a:lnSpc>
                  <a:spcAft>
                    <a:spcPct val="15000"/>
                  </a:spcAft>
                </a:pPr>
                <a:endParaRPr lang="ru-RU" sz="1300" kern="1200" dirty="0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Полилиния 9"/>
              <p:cNvSpPr/>
              <p:nvPr/>
            </p:nvSpPr>
            <p:spPr>
              <a:xfrm>
                <a:off x="1672855" y="3416914"/>
                <a:ext cx="520414" cy="743446"/>
              </a:xfrm>
              <a:custGeom>
                <a:avLst/>
                <a:gdLst>
                  <a:gd name="connsiteX0" fmla="*/ 0 w 743446"/>
                  <a:gd name="connsiteY0" fmla="*/ 0 h 520412"/>
                  <a:gd name="connsiteX1" fmla="*/ 483240 w 743446"/>
                  <a:gd name="connsiteY1" fmla="*/ 0 h 520412"/>
                  <a:gd name="connsiteX2" fmla="*/ 743446 w 743446"/>
                  <a:gd name="connsiteY2" fmla="*/ 260206 h 520412"/>
                  <a:gd name="connsiteX3" fmla="*/ 483240 w 743446"/>
                  <a:gd name="connsiteY3" fmla="*/ 520412 h 520412"/>
                  <a:gd name="connsiteX4" fmla="*/ 0 w 743446"/>
                  <a:gd name="connsiteY4" fmla="*/ 520412 h 520412"/>
                  <a:gd name="connsiteX5" fmla="*/ 260206 w 743446"/>
                  <a:gd name="connsiteY5" fmla="*/ 260206 h 520412"/>
                  <a:gd name="connsiteX6" fmla="*/ 0 w 743446"/>
                  <a:gd name="connsiteY6" fmla="*/ 0 h 520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3446" h="520412">
                    <a:moveTo>
                      <a:pt x="743446" y="0"/>
                    </a:moveTo>
                    <a:lnTo>
                      <a:pt x="743446" y="338268"/>
                    </a:lnTo>
                    <a:lnTo>
                      <a:pt x="371723" y="520412"/>
                    </a:lnTo>
                    <a:lnTo>
                      <a:pt x="0" y="338268"/>
                    </a:lnTo>
                    <a:lnTo>
                      <a:pt x="0" y="0"/>
                    </a:lnTo>
                    <a:lnTo>
                      <a:pt x="371723" y="182144"/>
                    </a:lnTo>
                    <a:lnTo>
                      <a:pt x="74344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</a:gradFill>
              <a:ln>
                <a:solidFill>
                  <a:srgbClr val="3366CC"/>
                </a:solidFill>
              </a:ln>
              <a:effectLst>
                <a:outerShdw blurRad="114300" dist="165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>
                  <a:rot lat="0" lon="0" rev="7500000"/>
                </a:lightRig>
              </a:scene3d>
              <a:sp3d prstMaterial="plastic">
                <a:bevelB prst="convex"/>
              </a:sp3d>
            </p:spPr>
            <p:style>
              <a:lnRef idx="0">
                <a:schemeClr val="accent5">
                  <a:hueOff val="9624521"/>
                  <a:satOff val="43751"/>
                  <a:lumOff val="-25589"/>
                  <a:alphaOff val="0"/>
                </a:schemeClr>
              </a:lnRef>
              <a:fillRef idx="3">
                <a:schemeClr val="accent5">
                  <a:hueOff val="9624521"/>
                  <a:satOff val="43751"/>
                  <a:lumOff val="-25589"/>
                  <a:alphaOff val="0"/>
                </a:schemeClr>
              </a:fillRef>
              <a:effectRef idx="2">
                <a:schemeClr val="accent5">
                  <a:hueOff val="9624521"/>
                  <a:satOff val="43751"/>
                  <a:lumOff val="-25589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526" tIns="269731" rIns="9526" bIns="269731" numCol="1" spcCol="1270" anchor="ctr" anchorCtr="0">
                <a:noAutofit/>
              </a:bodyPr>
              <a:lstStyle/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800" b="1" kern="1200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0" algn="ctr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300" b="1" kern="1200" dirty="0" smtClean="0">
                    <a:solidFill>
                      <a:schemeClr val="tx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endParaRPr lang="ru-RU" sz="1300" b="1" kern="1200" dirty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Полилиния 10"/>
              <p:cNvSpPr/>
              <p:nvPr/>
            </p:nvSpPr>
            <p:spPr>
              <a:xfrm>
                <a:off x="2193267" y="3416915"/>
                <a:ext cx="6489987" cy="483240"/>
              </a:xfrm>
              <a:custGeom>
                <a:avLst/>
                <a:gdLst>
                  <a:gd name="connsiteX0" fmla="*/ 80541 w 483239"/>
                  <a:gd name="connsiteY0" fmla="*/ 0 h 6489987"/>
                  <a:gd name="connsiteX1" fmla="*/ 402698 w 483239"/>
                  <a:gd name="connsiteY1" fmla="*/ 0 h 6489987"/>
                  <a:gd name="connsiteX2" fmla="*/ 483239 w 483239"/>
                  <a:gd name="connsiteY2" fmla="*/ 80541 h 6489987"/>
                  <a:gd name="connsiteX3" fmla="*/ 483239 w 483239"/>
                  <a:gd name="connsiteY3" fmla="*/ 6489987 h 6489987"/>
                  <a:gd name="connsiteX4" fmla="*/ 483239 w 483239"/>
                  <a:gd name="connsiteY4" fmla="*/ 6489987 h 6489987"/>
                  <a:gd name="connsiteX5" fmla="*/ 0 w 483239"/>
                  <a:gd name="connsiteY5" fmla="*/ 6489987 h 6489987"/>
                  <a:gd name="connsiteX6" fmla="*/ 0 w 483239"/>
                  <a:gd name="connsiteY6" fmla="*/ 6489987 h 6489987"/>
                  <a:gd name="connsiteX7" fmla="*/ 0 w 483239"/>
                  <a:gd name="connsiteY7" fmla="*/ 80541 h 6489987"/>
                  <a:gd name="connsiteX8" fmla="*/ 80541 w 483239"/>
                  <a:gd name="connsiteY8" fmla="*/ 0 h 6489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3239" h="6489987">
                    <a:moveTo>
                      <a:pt x="483239" y="1081685"/>
                    </a:moveTo>
                    <a:lnTo>
                      <a:pt x="483239" y="5408302"/>
                    </a:lnTo>
                    <a:cubicBezTo>
                      <a:pt x="483239" y="6005702"/>
                      <a:pt x="480554" y="6489980"/>
                      <a:pt x="477242" y="6489980"/>
                    </a:cubicBezTo>
                    <a:lnTo>
                      <a:pt x="0" y="6489980"/>
                    </a:lnTo>
                    <a:lnTo>
                      <a:pt x="0" y="648998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477242" y="7"/>
                    </a:lnTo>
                    <a:cubicBezTo>
                      <a:pt x="480554" y="7"/>
                      <a:pt x="483239" y="484285"/>
                      <a:pt x="483239" y="1081685"/>
                    </a:cubicBezTo>
                    <a:close/>
                  </a:path>
                </a:pathLst>
              </a:custGeom>
              <a:ln>
                <a:solidFill>
                  <a:srgbClr val="3366CC"/>
                </a:solidFill>
              </a:ln>
              <a:effectLst>
                <a:outerShdw blurRad="114300" dist="165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>
                  <a:rot lat="0" lon="0" rev="7500000"/>
                </a:lightRig>
              </a:scene3d>
              <a:sp3d extrusionH="190500" prstMaterial="dkEdge">
                <a:contourClr>
                  <a:schemeClr val="bg1"/>
                </a:contourClr>
              </a:sp3d>
            </p:spPr>
            <p:style>
              <a:lnRef idx="1">
                <a:schemeClr val="accent5">
                  <a:hueOff val="9624521"/>
                  <a:satOff val="43751"/>
                  <a:lumOff val="-25589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13792" tIns="33750" rIns="33750" bIns="33751" numCol="1" spcCol="1270" anchor="ctr" anchorCtr="0">
                <a:noAutofit/>
              </a:bodyPr>
              <a:lstStyle/>
              <a:p>
                <a:pPr marL="0" lvl="1" algn="l" defTabSz="711200">
                  <a:lnSpc>
                    <a:spcPct val="90000"/>
                  </a:lnSpc>
                  <a:spcAft>
                    <a:spcPct val="15000"/>
                  </a:spcAft>
                </a:pPr>
                <a:r>
                  <a:rPr lang="ru-RU" sz="13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С 1 января 2019 года в рамках национального проекта «Демография» будет реализовываться действующая с 2018 года </a:t>
                </a:r>
                <a:r>
                  <a:rPr lang="ru-RU" sz="13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программа ипотечного кредитования </a:t>
                </a:r>
                <a:r>
                  <a:rPr lang="ru-RU" sz="13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для семей имеющих двух и более детей</a:t>
                </a:r>
                <a:endParaRPr lang="ru-RU" sz="1300" kern="1200" dirty="0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2" name="Полилиния 21"/>
            <p:cNvSpPr/>
            <p:nvPr/>
          </p:nvSpPr>
          <p:spPr>
            <a:xfrm>
              <a:off x="2209800" y="4019550"/>
              <a:ext cx="495973" cy="703704"/>
            </a:xfrm>
            <a:custGeom>
              <a:avLst/>
              <a:gdLst>
                <a:gd name="connsiteX0" fmla="*/ 0 w 743446"/>
                <a:gd name="connsiteY0" fmla="*/ 0 h 520412"/>
                <a:gd name="connsiteX1" fmla="*/ 483240 w 743446"/>
                <a:gd name="connsiteY1" fmla="*/ 0 h 520412"/>
                <a:gd name="connsiteX2" fmla="*/ 743446 w 743446"/>
                <a:gd name="connsiteY2" fmla="*/ 260206 h 520412"/>
                <a:gd name="connsiteX3" fmla="*/ 483240 w 743446"/>
                <a:gd name="connsiteY3" fmla="*/ 520412 h 520412"/>
                <a:gd name="connsiteX4" fmla="*/ 0 w 743446"/>
                <a:gd name="connsiteY4" fmla="*/ 520412 h 520412"/>
                <a:gd name="connsiteX5" fmla="*/ 260206 w 743446"/>
                <a:gd name="connsiteY5" fmla="*/ 260206 h 520412"/>
                <a:gd name="connsiteX6" fmla="*/ 0 w 743446"/>
                <a:gd name="connsiteY6" fmla="*/ 0 h 520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3446" h="520412">
                  <a:moveTo>
                    <a:pt x="743446" y="0"/>
                  </a:moveTo>
                  <a:lnTo>
                    <a:pt x="743446" y="338268"/>
                  </a:lnTo>
                  <a:lnTo>
                    <a:pt x="371723" y="520412"/>
                  </a:lnTo>
                  <a:lnTo>
                    <a:pt x="0" y="338268"/>
                  </a:lnTo>
                  <a:lnTo>
                    <a:pt x="0" y="0"/>
                  </a:lnTo>
                  <a:lnTo>
                    <a:pt x="371723" y="182144"/>
                  </a:lnTo>
                  <a:lnTo>
                    <a:pt x="74344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</a:gradFill>
            <a:ln>
              <a:solidFill>
                <a:srgbClr val="3366CC"/>
              </a:solidFill>
            </a:ln>
            <a:effectLst>
              <a:outerShdw blurRad="114300" dist="165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B prst="convex"/>
            </a:sp3d>
          </p:spPr>
          <p:style>
            <a:lnRef idx="0">
              <a:schemeClr val="accent5">
                <a:hueOff val="9624521"/>
                <a:satOff val="43751"/>
                <a:lumOff val="-25589"/>
                <a:alphaOff val="0"/>
              </a:schemeClr>
            </a:lnRef>
            <a:fillRef idx="3">
              <a:schemeClr val="accent5">
                <a:hueOff val="9624521"/>
                <a:satOff val="43751"/>
                <a:lumOff val="-25589"/>
                <a:alphaOff val="0"/>
              </a:schemeClr>
            </a:fillRef>
            <a:effectRef idx="2">
              <a:schemeClr val="accent5">
                <a:hueOff val="9624521"/>
                <a:satOff val="43751"/>
                <a:lumOff val="-2558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526" tIns="269731" rIns="9526" bIns="269731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kern="1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b="1" kern="1200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ru-RU" sz="1300" b="1" kern="1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2715098" y="4019551"/>
              <a:ext cx="6185188" cy="457408"/>
            </a:xfrm>
            <a:custGeom>
              <a:avLst/>
              <a:gdLst>
                <a:gd name="connsiteX0" fmla="*/ 80541 w 483239"/>
                <a:gd name="connsiteY0" fmla="*/ 0 h 6489987"/>
                <a:gd name="connsiteX1" fmla="*/ 402698 w 483239"/>
                <a:gd name="connsiteY1" fmla="*/ 0 h 6489987"/>
                <a:gd name="connsiteX2" fmla="*/ 483239 w 483239"/>
                <a:gd name="connsiteY2" fmla="*/ 80541 h 6489987"/>
                <a:gd name="connsiteX3" fmla="*/ 483239 w 483239"/>
                <a:gd name="connsiteY3" fmla="*/ 6489987 h 6489987"/>
                <a:gd name="connsiteX4" fmla="*/ 483239 w 483239"/>
                <a:gd name="connsiteY4" fmla="*/ 6489987 h 6489987"/>
                <a:gd name="connsiteX5" fmla="*/ 0 w 483239"/>
                <a:gd name="connsiteY5" fmla="*/ 6489987 h 6489987"/>
                <a:gd name="connsiteX6" fmla="*/ 0 w 483239"/>
                <a:gd name="connsiteY6" fmla="*/ 6489987 h 6489987"/>
                <a:gd name="connsiteX7" fmla="*/ 0 w 483239"/>
                <a:gd name="connsiteY7" fmla="*/ 80541 h 6489987"/>
                <a:gd name="connsiteX8" fmla="*/ 80541 w 483239"/>
                <a:gd name="connsiteY8" fmla="*/ 0 h 6489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3239" h="6489987">
                  <a:moveTo>
                    <a:pt x="483239" y="1081685"/>
                  </a:moveTo>
                  <a:lnTo>
                    <a:pt x="483239" y="5408302"/>
                  </a:lnTo>
                  <a:cubicBezTo>
                    <a:pt x="483239" y="6005702"/>
                    <a:pt x="480554" y="6489980"/>
                    <a:pt x="477242" y="6489980"/>
                  </a:cubicBezTo>
                  <a:lnTo>
                    <a:pt x="0" y="6489980"/>
                  </a:lnTo>
                  <a:lnTo>
                    <a:pt x="0" y="6489980"/>
                  </a:lnTo>
                  <a:lnTo>
                    <a:pt x="0" y="7"/>
                  </a:lnTo>
                  <a:lnTo>
                    <a:pt x="0" y="7"/>
                  </a:lnTo>
                  <a:lnTo>
                    <a:pt x="477242" y="7"/>
                  </a:lnTo>
                  <a:cubicBezTo>
                    <a:pt x="480554" y="7"/>
                    <a:pt x="483239" y="484285"/>
                    <a:pt x="483239" y="1081685"/>
                  </a:cubicBezTo>
                  <a:close/>
                </a:path>
              </a:pathLst>
            </a:custGeom>
            <a:ln>
              <a:solidFill>
                <a:srgbClr val="3366CC"/>
              </a:solidFill>
            </a:ln>
            <a:effectLst>
              <a:outerShdw blurRad="114300" dist="165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>
                <a:rot lat="0" lon="0" rev="7500000"/>
              </a:lightRig>
            </a:scene3d>
            <a:sp3d extrusionH="190500" prstMaterial="dkEdge">
              <a:contourClr>
                <a:schemeClr val="bg1"/>
              </a:contourClr>
            </a:sp3d>
          </p:spPr>
          <p:style>
            <a:lnRef idx="1">
              <a:schemeClr val="accent5">
                <a:hueOff val="9624521"/>
                <a:satOff val="43751"/>
                <a:lumOff val="-25589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33750" rIns="33750" bIns="33751" numCol="1" spcCol="1270" anchor="ctr" anchorCtr="0">
              <a:noAutofit/>
            </a:bodyPr>
            <a:lstStyle/>
            <a:p>
              <a:pPr marL="0" lvl="1" algn="l" defTabSz="711200">
                <a:lnSpc>
                  <a:spcPct val="90000"/>
                </a:lnSpc>
                <a:spcAft>
                  <a:spcPct val="15000"/>
                </a:spcAft>
              </a:pPr>
              <a:r>
                <a:rPr lang="ru-RU" sz="1300" dirty="0" smtClean="0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рамках национального проекта «Демография» до 2024 года будут увеличены объемы </a:t>
              </a:r>
              <a:r>
                <a:rPr lang="ru-RU" sz="1300" b="1" dirty="0" smtClean="0">
                  <a:solidFill>
                    <a:schemeClr val="tx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экстракорпорального оплодотворения (ЭКО)  </a:t>
              </a:r>
              <a:endParaRPr lang="ru-RU" sz="1300" b="1" kern="1200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2517709" y="30355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b="1" dirty="0" smtClean="0">
                <a:solidFill>
                  <a:srgbClr val="2737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механизмы проекта Финансовая </a:t>
            </a:r>
            <a:r>
              <a:rPr lang="ru-RU" b="1" dirty="0">
                <a:solidFill>
                  <a:srgbClr val="2737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поддержка семей при рождении детей</a:t>
            </a:r>
            <a:endParaRPr lang="ru-RU" b="1" dirty="0">
              <a:solidFill>
                <a:srgbClr val="2737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" descr="C:\Users\Одинцова Ирина\Desktop\1554881432_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5144"/>
            <a:ext cx="1512169" cy="113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051720" y="3869713"/>
            <a:ext cx="5976664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Предоставление </a:t>
            </a:r>
            <a:r>
              <a:rPr lang="ru-RU" sz="13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ежемесячной денежной выплаты при рождении 3-го и последующих детей в многодетных семьях</a:t>
            </a:r>
            <a:r>
              <a:rPr lang="ru-RU" sz="13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имеющих </a:t>
            </a:r>
          </a:p>
          <a:p>
            <a:r>
              <a:rPr lang="ru-RU" sz="13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среднедушевой доход ниже среднедушевого дохода</a:t>
            </a:r>
            <a:endParaRPr lang="ru-RU" sz="13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60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763688" y="3861048"/>
            <a:ext cx="6526835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860"/>
              </a:lnSpc>
            </a:pPr>
            <a:r>
              <a:rPr lang="ru-RU" sz="3600" b="1" dirty="0">
                <a:solidFill>
                  <a:srgbClr val="273755"/>
                </a:solidFill>
                <a:latin typeface="Raleway"/>
              </a:rPr>
              <a:t>к</a:t>
            </a:r>
            <a:r>
              <a:rPr lang="ru-RU" sz="3600" b="1" dirty="0" smtClean="0">
                <a:solidFill>
                  <a:srgbClr val="273755"/>
                </a:solidFill>
                <a:latin typeface="Raleway"/>
              </a:rPr>
              <a:t> 2019 году - 1,682‰</a:t>
            </a:r>
            <a:endParaRPr lang="en-US" sz="3600" b="1" dirty="0">
              <a:solidFill>
                <a:srgbClr val="273755"/>
              </a:solidFill>
              <a:latin typeface="Raleway"/>
            </a:endParaRPr>
          </a:p>
        </p:txBody>
      </p:sp>
      <p:sp>
        <p:nvSpPr>
          <p:cNvPr id="9" name="AutoShape 7"/>
          <p:cNvSpPr/>
          <p:nvPr/>
        </p:nvSpPr>
        <p:spPr>
          <a:xfrm>
            <a:off x="0" y="5577293"/>
            <a:ext cx="9144000" cy="86908"/>
          </a:xfrm>
          <a:prstGeom prst="rect">
            <a:avLst/>
          </a:prstGeom>
          <a:solidFill>
            <a:srgbClr val="8AABCA"/>
          </a:solidFill>
        </p:spPr>
      </p:sp>
      <p:sp>
        <p:nvSpPr>
          <p:cNvPr id="11" name="TextBox 3"/>
          <p:cNvSpPr txBox="1"/>
          <p:nvPr/>
        </p:nvSpPr>
        <p:spPr>
          <a:xfrm>
            <a:off x="1758962" y="4581128"/>
            <a:ext cx="6526835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860"/>
              </a:lnSpc>
            </a:pPr>
            <a:r>
              <a:rPr lang="ru-RU" sz="3600" b="1" dirty="0">
                <a:solidFill>
                  <a:srgbClr val="273755"/>
                </a:solidFill>
                <a:latin typeface="Raleway"/>
              </a:rPr>
              <a:t>к</a:t>
            </a:r>
            <a:r>
              <a:rPr lang="ru-RU" sz="3600" b="1" dirty="0" smtClean="0">
                <a:solidFill>
                  <a:srgbClr val="273755"/>
                </a:solidFill>
                <a:latin typeface="Raleway"/>
              </a:rPr>
              <a:t> 2024 году - 1,798</a:t>
            </a:r>
            <a:r>
              <a:rPr lang="ru-RU" sz="3600" b="1" dirty="0">
                <a:solidFill>
                  <a:srgbClr val="273755"/>
                </a:solidFill>
                <a:latin typeface="Raleway"/>
              </a:rPr>
              <a:t>‰</a:t>
            </a:r>
            <a:endParaRPr lang="en-US" sz="3600" b="1" dirty="0">
              <a:solidFill>
                <a:srgbClr val="273755"/>
              </a:solidFill>
              <a:latin typeface="Raleway"/>
            </a:endParaRPr>
          </a:p>
        </p:txBody>
      </p:sp>
      <p:sp>
        <p:nvSpPr>
          <p:cNvPr id="12" name="Rounded Rectangle 38"/>
          <p:cNvSpPr/>
          <p:nvPr/>
        </p:nvSpPr>
        <p:spPr>
          <a:xfrm>
            <a:off x="971600" y="2205827"/>
            <a:ext cx="6388648" cy="1655221"/>
          </a:xfrm>
          <a:prstGeom prst="roundRect">
            <a:avLst>
              <a:gd name="adj" fmla="val 10715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2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ko-KR" altLang="en-US" sz="1700" b="1">
              <a:solidFill>
                <a:srgbClr val="273755"/>
              </a:solidFill>
              <a:cs typeface="Arial" panose="020B0604020202020204" pitchFamily="34" charset="0"/>
            </a:endParaRPr>
          </a:p>
        </p:txBody>
      </p:sp>
      <p:sp>
        <p:nvSpPr>
          <p:cNvPr id="13" name="Rounded Rectangle 39"/>
          <p:cNvSpPr/>
          <p:nvPr/>
        </p:nvSpPr>
        <p:spPr>
          <a:xfrm>
            <a:off x="1067092" y="2327538"/>
            <a:ext cx="6197664" cy="1411797"/>
          </a:xfrm>
          <a:prstGeom prst="roundRect">
            <a:avLst>
              <a:gd name="adj" fmla="val 10715"/>
            </a:avLst>
          </a:prstGeom>
          <a:solidFill>
            <a:schemeClr val="bg2">
              <a:lumMod val="20000"/>
              <a:lumOff val="80000"/>
            </a:schemeClr>
          </a:solidFill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00" b="1">
              <a:solidFill>
                <a:srgbClr val="2737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2"/>
          <p:cNvSpPr txBox="1"/>
          <p:nvPr/>
        </p:nvSpPr>
        <p:spPr bwMode="auto">
          <a:xfrm>
            <a:off x="1077219" y="2556383"/>
            <a:ext cx="6043709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Raleway" panose="020B0604020202020204" charset="0"/>
                <a:cs typeface="Raleway" panose="020B0604020202020204" charset="0"/>
              </a:rPr>
              <a:t>СУММАРНЫЙ КОЭФФИЦИЕНТ </a:t>
            </a:r>
            <a:endParaRPr lang="ru-RU" sz="2800" b="1" dirty="0" smtClean="0">
              <a:solidFill>
                <a:schemeClr val="bg2">
                  <a:lumMod val="50000"/>
                </a:schemeClr>
              </a:solidFill>
              <a:latin typeface="Raleway" panose="020B0604020202020204" charset="0"/>
              <a:cs typeface="Raleway" panose="020B0604020202020204" charset="0"/>
            </a:endParaRPr>
          </a:p>
          <a:p>
            <a:pPr algn="ctr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Raleway" panose="020B0604020202020204" charset="0"/>
                <a:cs typeface="Raleway" panose="020B0604020202020204" charset="0"/>
              </a:rPr>
              <a:t>РОЖДАЕМОСТИ</a:t>
            </a:r>
            <a:endParaRPr lang="en-US" sz="2800" b="1" spc="144" dirty="0">
              <a:solidFill>
                <a:schemeClr val="bg2">
                  <a:lumMod val="50000"/>
                </a:schemeClr>
              </a:solidFill>
              <a:latin typeface="Raleway" panose="020B0604020202020204" charset="0"/>
              <a:cs typeface="Raleway" panose="020B0604020202020204" charset="0"/>
            </a:endParaRPr>
          </a:p>
        </p:txBody>
      </p:sp>
      <p:pic>
        <p:nvPicPr>
          <p:cNvPr id="4098" name="Picture 2" descr="C:\Users\Одинцова Ирина\Desktop\200301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5694"/>
            <a:ext cx="2592288" cy="175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Одинцова Ирина\Desktop\1554881432_ima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4365"/>
            <a:ext cx="1769811" cy="132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80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316</TotalTime>
  <Words>462</Words>
  <Application>Microsoft Office PowerPoint</Application>
  <PresentationFormat>Экран (4:3)</PresentationFormat>
  <Paragraphs>65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Одинцова Ирина</dc:creator>
  <cp:lastModifiedBy>Одинцова Ирина</cp:lastModifiedBy>
  <cp:revision>20</cp:revision>
  <dcterms:created xsi:type="dcterms:W3CDTF">2019-05-14T01:05:29Z</dcterms:created>
  <dcterms:modified xsi:type="dcterms:W3CDTF">2019-05-16T03:15:50Z</dcterms:modified>
</cp:coreProperties>
</file>